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1" r:id="rId3"/>
    <p:sldId id="273" r:id="rId4"/>
    <p:sldId id="272" r:id="rId5"/>
    <p:sldId id="274" r:id="rId6"/>
    <p:sldId id="275" r:id="rId7"/>
    <p:sldId id="276" r:id="rId8"/>
    <p:sldId id="277" r:id="rId9"/>
    <p:sldId id="260" r:id="rId10"/>
    <p:sldId id="263" r:id="rId11"/>
    <p:sldId id="266" r:id="rId12"/>
    <p:sldId id="264" r:id="rId13"/>
    <p:sldId id="265" r:id="rId14"/>
    <p:sldId id="261" r:id="rId15"/>
    <p:sldId id="268" r:id="rId16"/>
    <p:sldId id="262" r:id="rId17"/>
    <p:sldId id="269" r:id="rId1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0751"/>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000" autoAdjust="0"/>
  </p:normalViewPr>
  <p:slideViewPr>
    <p:cSldViewPr>
      <p:cViewPr varScale="1">
        <p:scale>
          <a:sx n="57" d="100"/>
          <a:sy n="57" d="100"/>
        </p:scale>
        <p:origin x="-174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DB6195-E0AF-4EC7-BFF5-F1EFBFD16877}" type="datetimeFigureOut">
              <a:rPr lang="nl-NL" smtClean="0"/>
              <a:pPr/>
              <a:t>19-4-2014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4C3797-9C16-4F48-99D6-0005760C14D7}"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www.voedingscentrum.nl/encyclopedie/vezels.aspx" TargetMode="External"/><Relationship Id="rId3" Type="http://schemas.openxmlformats.org/officeDocument/2006/relationships/hyperlink" Target="http://www.voedingscentrum.nl/encyclopedie/vetten.aspx" TargetMode="External"/><Relationship Id="rId7" Type="http://schemas.openxmlformats.org/officeDocument/2006/relationships/hyperlink" Target="http://www.voedingscentrum.nl/encyclopedie/mineralen.aspx"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www.voedingscentrum.nl/encyclopedie/vitamines.aspx" TargetMode="External"/><Relationship Id="rId5" Type="http://schemas.openxmlformats.org/officeDocument/2006/relationships/hyperlink" Target="http://www.voedingscentrum.nl/encyclopedie/eiwitten.aspx" TargetMode="External"/><Relationship Id="rId10" Type="http://schemas.openxmlformats.org/officeDocument/2006/relationships/hyperlink" Target="http://www.voedingscentrum.nl/encyclopedie/alcohol.aspx" TargetMode="External"/><Relationship Id="rId4" Type="http://schemas.openxmlformats.org/officeDocument/2006/relationships/hyperlink" Target="http://www.voedingscentrum.nl/encyclopedie/koolhydraten.aspx" TargetMode="External"/><Relationship Id="rId9" Type="http://schemas.openxmlformats.org/officeDocument/2006/relationships/hyperlink" Target="http://www.voedingscentrum.nl/encyclopedie/voedingsstoffen.aspx"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voedingscentrum.nl/nl/mijn-gewicht/gezond-gewicht.aspx"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www.voedingscentrum.nl/nl/mijn-gewicht/gezond-gewicht/energiebalans.aspx" TargetMode="External"/><Relationship Id="rId5" Type="http://schemas.openxmlformats.org/officeDocument/2006/relationships/hyperlink" Target="http://www.voedingscentrum.nl/nl/mijn-gewicht/gezond-gewicht/balansdag.aspx" TargetMode="External"/><Relationship Id="rId4" Type="http://schemas.openxmlformats.org/officeDocument/2006/relationships/hyperlink" Target="http://www.voedingscentrum.nl/encyclopedie/suiker.aspx"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394C3797-9C16-4F48-99D6-0005760C14D7}"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Je</a:t>
            </a:r>
            <a:r>
              <a:rPr lang="nl-NL" baseline="0" dirty="0" smtClean="0"/>
              <a:t> vult het voor jezelf in. Je hoeft het niet te delen met klasgenoten.</a:t>
            </a:r>
            <a:endParaRPr lang="nl-NL" dirty="0"/>
          </a:p>
        </p:txBody>
      </p:sp>
      <p:sp>
        <p:nvSpPr>
          <p:cNvPr id="4" name="Tijdelijke aanduiding voor dianummer 3"/>
          <p:cNvSpPr>
            <a:spLocks noGrp="1"/>
          </p:cNvSpPr>
          <p:nvPr>
            <p:ph type="sldNum" sz="quarter" idx="10"/>
          </p:nvPr>
        </p:nvSpPr>
        <p:spPr/>
        <p:txBody>
          <a:bodyPr/>
          <a:lstStyle/>
          <a:p>
            <a:fld id="{394C3797-9C16-4F48-99D6-0005760C14D7}" type="slidenum">
              <a:rPr lang="nl-NL" smtClean="0"/>
              <a:pPr/>
              <a:t>16</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394C3797-9C16-4F48-99D6-0005760C14D7}" type="slidenum">
              <a:rPr lang="nl-NL" smtClean="0"/>
              <a:pPr/>
              <a:t>17</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b="0" i="0" kern="1200" dirty="0" smtClean="0">
                <a:solidFill>
                  <a:schemeClr val="tx1"/>
                </a:solidFill>
                <a:latin typeface="+mn-lt"/>
                <a:ea typeface="+mn-ea"/>
                <a:cs typeface="+mn-cs"/>
              </a:rPr>
              <a:t>Voeding is de brandstof voor ons lichaam. Je kunt het vergelijken met de benzine voor een auto. Zonder brandstof rijdt een auto simpelweg </a:t>
            </a:r>
            <a:br>
              <a:rPr lang="nl-NL" sz="1200" b="0" i="0" kern="1200" dirty="0" smtClean="0">
                <a:solidFill>
                  <a:schemeClr val="tx1"/>
                </a:solidFill>
                <a:latin typeface="+mn-lt"/>
                <a:ea typeface="+mn-ea"/>
                <a:cs typeface="+mn-cs"/>
              </a:rPr>
            </a:br>
            <a:r>
              <a:rPr lang="nl-NL" sz="1200" b="0" i="0" kern="1200" dirty="0" smtClean="0">
                <a:solidFill>
                  <a:schemeClr val="tx1"/>
                </a:solidFill>
                <a:latin typeface="+mn-lt"/>
                <a:ea typeface="+mn-ea"/>
                <a:cs typeface="+mn-cs"/>
              </a:rPr>
              <a:t>niet en zonder goede brandstoffen kun je dus ook niet functioneren. De basis voor een gezond lichaam begint bij goede brandstoffen, oftewel </a:t>
            </a:r>
            <a:br>
              <a:rPr lang="nl-NL" sz="1200" b="0" i="0" kern="1200" dirty="0" smtClean="0">
                <a:solidFill>
                  <a:schemeClr val="tx1"/>
                </a:solidFill>
                <a:latin typeface="+mn-lt"/>
                <a:ea typeface="+mn-ea"/>
                <a:cs typeface="+mn-cs"/>
              </a:rPr>
            </a:br>
            <a:r>
              <a:rPr lang="nl-NL" sz="1200" b="0" i="0" kern="1200" dirty="0" smtClean="0">
                <a:solidFill>
                  <a:schemeClr val="tx1"/>
                </a:solidFill>
                <a:latin typeface="+mn-lt"/>
                <a:ea typeface="+mn-ea"/>
                <a:cs typeface="+mn-cs"/>
              </a:rPr>
              <a:t>voedingsstoffen.</a:t>
            </a:r>
          </a:p>
          <a:p>
            <a:endParaRPr lang="nl-NL" sz="1200" b="0" i="0" kern="1200" dirty="0" smtClean="0">
              <a:solidFill>
                <a:schemeClr val="tx1"/>
              </a:solidFill>
              <a:latin typeface="+mn-lt"/>
              <a:ea typeface="+mn-ea"/>
              <a:cs typeface="+mn-cs"/>
            </a:endParaRPr>
          </a:p>
          <a:p>
            <a:r>
              <a:rPr lang="nl-NL" dirty="0" smtClean="0"/>
              <a:t>Zijn nodig voor de opbouw van het lichaam (groei en ontwikkeling) en voor de voortdurende hernieuwing van de weefsels. Belangrijke bouwstoffen zijn eiwitten, water en bepaalde mineralen.</a:t>
            </a:r>
            <a:br>
              <a:rPr lang="nl-NL" dirty="0" smtClean="0"/>
            </a:br>
            <a:endParaRPr lang="nl-NL" dirty="0"/>
          </a:p>
        </p:txBody>
      </p:sp>
      <p:sp>
        <p:nvSpPr>
          <p:cNvPr id="4" name="Tijdelijke aanduiding voor dianummer 3"/>
          <p:cNvSpPr>
            <a:spLocks noGrp="1"/>
          </p:cNvSpPr>
          <p:nvPr>
            <p:ph type="sldNum" sz="quarter" idx="10"/>
          </p:nvPr>
        </p:nvSpPr>
        <p:spPr/>
        <p:txBody>
          <a:bodyPr/>
          <a:lstStyle/>
          <a:p>
            <a:fld id="{9223DC5E-0C36-41A4-8192-B36EACCDA611}" type="slidenum">
              <a:rPr lang="nl-NL" smtClean="0"/>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Verschaffen energie. Energie is nodig voor "inwendige arbeid" zoals ademhaling, spijsvertering, hartwerking,... en voor "uitwendige arbeid" </a:t>
            </a:r>
            <a:r>
              <a:rPr lang="nl-NL" dirty="0" err="1" smtClean="0"/>
              <a:t>b.v</a:t>
            </a:r>
            <a:r>
              <a:rPr lang="nl-NL" dirty="0" smtClean="0"/>
              <a:t>. sporten, bewegen, fietsen, werken,….. Met betrekking tot "inwendige arbeid" wordt ook vaak het begrip "basaal metabolisme" gebruikt. Dit is de energie die nodig is om een persoon in leven te houden als zijn lichaam in volkomen rust en nuchter is en bij een omgevingstemperatuur van 20°C tot 26°C. De energieleveranciers zijn vetten en verteerbare koolhydraten, en in 2de instantie, eiwitten als de </a:t>
            </a:r>
            <a:r>
              <a:rPr lang="nl-NL" dirty="0" err="1" smtClean="0"/>
              <a:t>energie-opname</a:t>
            </a:r>
            <a:r>
              <a:rPr lang="nl-NL" dirty="0" smtClean="0"/>
              <a:t> uit vetten en verteerbare koolhydraten onvoldoende is.</a:t>
            </a:r>
            <a:endParaRPr lang="nl-NL" dirty="0"/>
          </a:p>
        </p:txBody>
      </p:sp>
      <p:sp>
        <p:nvSpPr>
          <p:cNvPr id="4" name="Tijdelijke aanduiding voor dianummer 3"/>
          <p:cNvSpPr>
            <a:spLocks noGrp="1"/>
          </p:cNvSpPr>
          <p:nvPr>
            <p:ph type="sldNum" sz="quarter" idx="10"/>
          </p:nvPr>
        </p:nvSpPr>
        <p:spPr/>
        <p:txBody>
          <a:bodyPr/>
          <a:lstStyle/>
          <a:p>
            <a:fld id="{9223DC5E-0C36-41A4-8192-B36EACCDA611}"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Veel levensmiddelen bevatten eiwit. Eiwit is belangrijk. Het levert calorieën en aminozuren. Aminozuren zijn bouwstenen voor het eiwit in lichaamscellen. Sommige aminozuren kan het lichaam zelf maken. Andere moeten uit het eten komen. Deze aminozuren heten essentiële aminozuren. </a:t>
            </a:r>
            <a:br>
              <a:rPr lang="nl-NL" dirty="0" smtClean="0"/>
            </a:br>
            <a:r>
              <a:rPr lang="nl-NL" dirty="0" smtClean="0"/>
              <a:t/>
            </a:r>
            <a:br>
              <a:rPr lang="nl-NL" dirty="0" smtClean="0"/>
            </a:br>
            <a:r>
              <a:rPr lang="nl-NL" dirty="0" smtClean="0"/>
              <a:t>Er zijn dierlijke en plantaardige eiwitten. Dierlijke eiwitten zitten vooral in vlees, vis, melk, kaas en eieren, maar kunnen ook in andere producten zitten, zoals in snacks, koek en gebak. Plantaardige eiwitten zitten vooral in brood, graanproducten, peulvruchten, noten en paddenstoelen. Dierlijk eiwit bevat voldoende van alle essentiële aminozuren. Bij plantaardig eiwit verschilt dat per product. Daarom moeten vegetariërs en vooral veganisten erop letten welke producten met eiwit zij eten. Door de goede combinaties van producten te kiezen kan je toch voldoende van alle essentiële aminozuren binnen krijgen.</a:t>
            </a:r>
            <a:br>
              <a:rPr lang="nl-NL" dirty="0" smtClean="0"/>
            </a:br>
            <a:r>
              <a:rPr lang="nl-NL" dirty="0" smtClean="0"/>
              <a:t/>
            </a:r>
            <a:br>
              <a:rPr lang="nl-NL" dirty="0" smtClean="0"/>
            </a:br>
            <a:r>
              <a:rPr lang="nl-NL" dirty="0" smtClean="0"/>
              <a:t>Volwassen personen hebben gemiddeld ongeveer 0,8 g eiwit per kilo lichaamsgewicht nodig. Sommige groepen hebben wat meer nodig. Dat zijn vegetariërs, kinderen, zwangere vrouwen, vrouwen die borstvoeding geven, mensen met bepaalde aandoeningen, bij het genezen van wonden en kracht- en duursporters. </a:t>
            </a:r>
          </a:p>
          <a:p>
            <a:r>
              <a:rPr lang="nl-NL" dirty="0" smtClean="0"/>
              <a:t>Een gebalanceerde voeding bevat ten minste 10, en maximaal 25 procent van de energie van de totaal geconsumeerde voeding als eiwit.</a:t>
            </a:r>
          </a:p>
          <a:p>
            <a:endParaRPr lang="nl-NL" dirty="0"/>
          </a:p>
        </p:txBody>
      </p:sp>
      <p:sp>
        <p:nvSpPr>
          <p:cNvPr id="4" name="Tijdelijke aanduiding voor dianummer 3"/>
          <p:cNvSpPr>
            <a:spLocks noGrp="1"/>
          </p:cNvSpPr>
          <p:nvPr>
            <p:ph type="sldNum" sz="quarter" idx="10"/>
          </p:nvPr>
        </p:nvSpPr>
        <p:spPr/>
        <p:txBody>
          <a:bodyPr/>
          <a:lstStyle/>
          <a:p>
            <a:fld id="{9223DC5E-0C36-41A4-8192-B36EACCDA611}"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Koolhydraten zijn een belangrijke bron van energie voor het lichaam. Wie gezond eet haalt tussen de 40 en 70% van de energie uit koolhydraten.</a:t>
            </a:r>
          </a:p>
          <a:p>
            <a:r>
              <a:rPr lang="nl-NL" dirty="0" smtClean="0"/>
              <a:t>In voedingsmiddelen zitten verteerbare koolhydraten en niet-verteerbare koolhydraten. Verteerbare koolhydraten zijn zetmeel en suikers die je lichaam kan opnemen en gebruiken als glucose. Niet-verteerbare koolhydraten zijn voedingsvezels. Voedingsvezels zijn nodig voor een goede darmwerking.</a:t>
            </a:r>
          </a:p>
          <a:p>
            <a:r>
              <a:rPr lang="nl-NL" dirty="0" smtClean="0"/>
              <a:t>Koolhydraten zitten vooral in graanproducten zoals brood en pasta, maar ook in aardappelen, rijst en peulvruchten. Gezonde keuzes zijn koolhydraatbronnen die veel voedingsvezels bevatten zoals volkorenbrood, </a:t>
            </a:r>
            <a:r>
              <a:rPr lang="nl-NL" dirty="0" err="1" smtClean="0"/>
              <a:t>volkorenpasta</a:t>
            </a:r>
            <a:r>
              <a:rPr lang="nl-NL" dirty="0" smtClean="0"/>
              <a:t>, zilvervliesrijst en peulvruchten.</a:t>
            </a:r>
          </a:p>
          <a:p>
            <a:r>
              <a:rPr lang="nl-NL" dirty="0" smtClean="0"/>
              <a:t>Als je te veel koolhydraten eet, kan dat betekenen dat je te weinig eiwitten of vetten eet. Te veel koolhydraten wil zeggen dat meer dan 70% van de calorieën uit koolhydraten komt. Dat is niet goed voor de gezondheid.</a:t>
            </a:r>
          </a:p>
          <a:p>
            <a:r>
              <a:rPr lang="nl-NL" dirty="0" smtClean="0"/>
              <a:t>Als je te weinig koolhydraten eet kan dat betekenen dat je niet genoeg van alle gezonde voedingsstoffen, zoals vitamines, mineralen en vezels binnenkrijgt.</a:t>
            </a:r>
            <a:endParaRPr lang="nl-NL" dirty="0"/>
          </a:p>
        </p:txBody>
      </p:sp>
      <p:sp>
        <p:nvSpPr>
          <p:cNvPr id="4" name="Tijdelijke aanduiding voor dianummer 3"/>
          <p:cNvSpPr>
            <a:spLocks noGrp="1"/>
          </p:cNvSpPr>
          <p:nvPr>
            <p:ph type="sldNum" sz="quarter" idx="10"/>
          </p:nvPr>
        </p:nvSpPr>
        <p:spPr/>
        <p:txBody>
          <a:bodyPr/>
          <a:lstStyle/>
          <a:p>
            <a:fld id="{9223DC5E-0C36-41A4-8192-B36EACCDA611}"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77500" lnSpcReduction="20000"/>
          </a:bodyPr>
          <a:lstStyle/>
          <a:p>
            <a:r>
              <a:rPr lang="nl-NL" dirty="0" smtClean="0"/>
              <a:t>Eten en drinken leveren energie die het lichaam nodig heeft om te kunnen functioneren. </a:t>
            </a:r>
          </a:p>
          <a:p>
            <a:r>
              <a:rPr lang="nl-NL" dirty="0" smtClean="0"/>
              <a:t>De hoeveelheid energie wordt uitgedrukt in kilocalorieën of kilojoules. 1 kilocalorie = 4,2 kilojoules. Meestal wordt gesproken over calorieën. </a:t>
            </a:r>
          </a:p>
          <a:p>
            <a:r>
              <a:rPr lang="nl-NL" dirty="0" smtClean="0"/>
              <a:t>De energiebehoefte van mannen tussen de 30 en 50 jaar met een zittend beroep en weinig beweging in de vrije tijd ligt rond de 2500 kilocalorieën per dag. Vrouwen </a:t>
            </a:r>
            <a:br>
              <a:rPr lang="nl-NL" dirty="0" smtClean="0"/>
            </a:br>
            <a:r>
              <a:rPr lang="nl-NL" dirty="0" smtClean="0"/>
              <a:t/>
            </a:r>
            <a:br>
              <a:rPr lang="nl-NL" dirty="0" smtClean="0"/>
            </a:br>
            <a:r>
              <a:rPr lang="nl-NL" b="1" dirty="0" smtClean="0"/>
              <a:t>Omschrijving</a:t>
            </a:r>
          </a:p>
          <a:p>
            <a:r>
              <a:rPr lang="nl-NL" dirty="0" smtClean="0"/>
              <a:t>De hoeveelheid energie in een voedingsmiddel hangt af van de hoeveelheid </a:t>
            </a:r>
            <a:r>
              <a:rPr lang="nl-NL" dirty="0" smtClean="0">
                <a:hlinkClick r:id="rId3" action="ppaction://hlinkfile"/>
              </a:rPr>
              <a:t>vetten</a:t>
            </a:r>
            <a:r>
              <a:rPr lang="nl-NL" dirty="0" smtClean="0"/>
              <a:t>, </a:t>
            </a:r>
            <a:r>
              <a:rPr lang="nl-NL" dirty="0" smtClean="0">
                <a:hlinkClick r:id="rId4" action="ppaction://hlinkfile"/>
              </a:rPr>
              <a:t>koolhydraten</a:t>
            </a:r>
            <a:r>
              <a:rPr lang="nl-NL" dirty="0" smtClean="0"/>
              <a:t>, </a:t>
            </a:r>
            <a:r>
              <a:rPr lang="nl-NL" dirty="0" smtClean="0">
                <a:hlinkClick r:id="rId5" action="ppaction://hlinkfile"/>
              </a:rPr>
              <a:t>eiwitten</a:t>
            </a:r>
            <a:r>
              <a:rPr lang="nl-NL" dirty="0" smtClean="0"/>
              <a:t> en alcohol.</a:t>
            </a:r>
          </a:p>
          <a:p>
            <a:r>
              <a:rPr lang="nl-NL" dirty="0" smtClean="0"/>
              <a:t>1 gram vet levert 9 kcal </a:t>
            </a:r>
            <a:br>
              <a:rPr lang="nl-NL" dirty="0" smtClean="0"/>
            </a:br>
            <a:r>
              <a:rPr lang="nl-NL" dirty="0" smtClean="0"/>
              <a:t>1 gram koolhydraten levert 4 kcal</a:t>
            </a:r>
            <a:br>
              <a:rPr lang="nl-NL" dirty="0" smtClean="0"/>
            </a:br>
            <a:r>
              <a:rPr lang="nl-NL" dirty="0" smtClean="0"/>
              <a:t>1 gram eiwit levert 4 kcal</a:t>
            </a:r>
            <a:br>
              <a:rPr lang="nl-NL" dirty="0" smtClean="0"/>
            </a:br>
            <a:r>
              <a:rPr lang="nl-NL" dirty="0" smtClean="0"/>
              <a:t>1 gram alcohol levert 7 kcal</a:t>
            </a:r>
            <a:br>
              <a:rPr lang="nl-NL" dirty="0" smtClean="0"/>
            </a:br>
            <a:r>
              <a:rPr lang="nl-NL" dirty="0" smtClean="0"/>
              <a:t>Water, </a:t>
            </a:r>
            <a:r>
              <a:rPr lang="nl-NL" dirty="0" smtClean="0">
                <a:hlinkClick r:id="rId6" action="ppaction://hlinkfile"/>
              </a:rPr>
              <a:t>vitamines</a:t>
            </a:r>
            <a:r>
              <a:rPr lang="nl-NL" dirty="0" smtClean="0"/>
              <a:t> en </a:t>
            </a:r>
            <a:r>
              <a:rPr lang="nl-NL" dirty="0" smtClean="0">
                <a:hlinkClick r:id="rId7" action="ppaction://hlinkfile"/>
              </a:rPr>
              <a:t>mineralen</a:t>
            </a:r>
            <a:r>
              <a:rPr lang="nl-NL" dirty="0" smtClean="0"/>
              <a:t> leveren geen calorieën, </a:t>
            </a:r>
            <a:r>
              <a:rPr lang="nl-NL" dirty="0" smtClean="0">
                <a:hlinkClick r:id="rId8" action="ppaction://hlinkfile"/>
              </a:rPr>
              <a:t>vezels</a:t>
            </a:r>
            <a:r>
              <a:rPr lang="nl-NL" dirty="0" smtClean="0"/>
              <a:t> heel weinig.</a:t>
            </a:r>
            <a:br>
              <a:rPr lang="nl-NL" dirty="0" smtClean="0"/>
            </a:br>
            <a:r>
              <a:rPr lang="nl-NL" dirty="0" smtClean="0"/>
              <a:t/>
            </a:r>
            <a:br>
              <a:rPr lang="nl-NL" dirty="0" smtClean="0"/>
            </a:br>
            <a:r>
              <a:rPr lang="nl-NL" dirty="0" smtClean="0"/>
              <a:t>Voor het gewicht maakt het geen verschil welke </a:t>
            </a:r>
            <a:r>
              <a:rPr lang="nl-NL" dirty="0" smtClean="0">
                <a:hlinkClick r:id="rId9" action="ppaction://hlinkfile"/>
              </a:rPr>
              <a:t>voedingsstoffen</a:t>
            </a:r>
            <a:r>
              <a:rPr lang="nl-NL" dirty="0" smtClean="0"/>
              <a:t> de calorieën leveren: elke calorie telt. Wel heeft iedere voedingsstof een eigen invloed op het mechanisme van honger en verzadiging en behandelt het lichaam ze verschillend. </a:t>
            </a:r>
          </a:p>
          <a:p>
            <a:r>
              <a:rPr lang="nl-NL" dirty="0" smtClean="0"/>
              <a:t>Zo geeft vet niet zo snel een verzadigd gevoel, maar verzadigt het wel voor lange tijd. Verder gebruikt het lichaam in eerste instantie koolhydraten als energiebron. </a:t>
            </a:r>
            <a:r>
              <a:rPr lang="nl-NL" dirty="0" smtClean="0">
                <a:hlinkClick r:id="rId10" action="ppaction://hlinkfile"/>
              </a:rPr>
              <a:t>Alcohol</a:t>
            </a:r>
            <a:r>
              <a:rPr lang="nl-NL" dirty="0" smtClean="0"/>
              <a:t> wordt zo snel mogelijk verbrand. Voedingsvezels leveren geen energie (calorieën), maar zorgen wel voor een verzadigd gevoel. </a:t>
            </a:r>
          </a:p>
          <a:p>
            <a:r>
              <a:rPr lang="nl-NL" b="1" dirty="0" smtClean="0"/>
              <a:t/>
            </a:r>
            <a:br>
              <a:rPr lang="nl-NL" b="1" dirty="0" smtClean="0"/>
            </a:br>
            <a:endParaRPr lang="nl-NL" dirty="0"/>
          </a:p>
        </p:txBody>
      </p:sp>
      <p:sp>
        <p:nvSpPr>
          <p:cNvPr id="4" name="Tijdelijke aanduiding voor dianummer 3"/>
          <p:cNvSpPr>
            <a:spLocks noGrp="1"/>
          </p:cNvSpPr>
          <p:nvPr>
            <p:ph type="sldNum" sz="quarter" idx="10"/>
          </p:nvPr>
        </p:nvSpPr>
        <p:spPr/>
        <p:txBody>
          <a:bodyPr/>
          <a:lstStyle/>
          <a:p>
            <a:fld id="{394C3797-9C16-4F48-99D6-0005760C14D7}" type="slidenum">
              <a:rPr lang="nl-NL" smtClean="0"/>
              <a:pPr/>
              <a:t>9</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b="1" dirty="0" smtClean="0"/>
              <a:t>Energiebalans </a:t>
            </a:r>
          </a:p>
          <a:p>
            <a:r>
              <a:rPr lang="nl-NL" dirty="0" smtClean="0"/>
              <a:t>Voor een </a:t>
            </a:r>
            <a:r>
              <a:rPr lang="nl-NL" dirty="0" smtClean="0">
                <a:hlinkClick r:id="rId3"/>
              </a:rPr>
              <a:t>gezond gewicht</a:t>
            </a:r>
            <a:r>
              <a:rPr lang="nl-NL" dirty="0" smtClean="0"/>
              <a:t> en het houden daarvan, moet er een evenwicht zijn in de hoeveelheid energie die de voeding levert en de hoeveelheid energie die het lichaam verbruikt. Dat heet energiebalans. </a:t>
            </a:r>
          </a:p>
          <a:p>
            <a:r>
              <a:rPr lang="nl-NL" dirty="0" smtClean="0"/>
              <a:t>Wordt er te veel gegeten en/of te weinig bewogen, dan ontstaat een teveel aan energie. Dit wordt opgeslagen als lichaamsvet, waardoor het gewicht stijgt. Is er te weinig energie beschikbaar uit eten, dan zal het lichaam energie vrijmaken uit lichaamsvet, waardoor het gewicht afneemt. </a:t>
            </a:r>
          </a:p>
          <a:p>
            <a:r>
              <a:rPr lang="nl-NL" dirty="0" smtClean="0"/>
              <a:t>Onder normale omstandigheden schommelt de energiebalans van maaltijd naar maaltijd, van dag tot dag en van week naar week. De hoeveelheid energie die per dag wordt ingenomen, verschilt sterk tussen mensen, maar ook bij één en dezelfde persoon. </a:t>
            </a:r>
          </a:p>
          <a:p>
            <a:r>
              <a:rPr lang="nl-NL" dirty="0" smtClean="0"/>
              <a:t>Een constant lichaamsgewicht betekent dat iemand over langere perioden, langer dan een week, evenveel energie opneemt als zijn lichaam nodig heeft. </a:t>
            </a:r>
          </a:p>
          <a:p>
            <a:r>
              <a:rPr lang="nl-NL" dirty="0" smtClean="0"/>
              <a:t>Gewichtstoename betekent dat iemands energie-inname op lange termijn hoger is dan het energieverbruik. Zo leidt bij vrouwen een overschot van gemiddeld 20 kcal per dag (de hoeveelheid energie in een klontje </a:t>
            </a:r>
            <a:r>
              <a:rPr lang="nl-NL" dirty="0" smtClean="0">
                <a:hlinkClick r:id="rId4" action="ppaction://hlinkfile"/>
              </a:rPr>
              <a:t>suiker</a:t>
            </a:r>
            <a:r>
              <a:rPr lang="nl-NL" dirty="0" smtClean="0"/>
              <a:t>) ertoe dat ze na een jaar een kilo zwaarder zijn. </a:t>
            </a:r>
          </a:p>
          <a:p>
            <a:endParaRPr lang="nl-NL" dirty="0" smtClean="0"/>
          </a:p>
          <a:p>
            <a:r>
              <a:rPr lang="nl-NL" dirty="0" smtClean="0"/>
              <a:t>Eten en drinken leveren energie. Die energie wordt uitgedrukt in kilocalorieën. Zo levert een gram koolhydraten of eiwit vier kilocalorieën en een gram vet negen. Een gram alcohol levert zeven kilocalorieën.</a:t>
            </a:r>
          </a:p>
          <a:p>
            <a:r>
              <a:rPr lang="nl-NL" b="1" dirty="0" smtClean="0"/>
              <a:t>Energiebalans</a:t>
            </a:r>
            <a:r>
              <a:rPr lang="nl-NL" dirty="0" smtClean="0"/>
              <a:t/>
            </a:r>
            <a:br>
              <a:rPr lang="nl-NL" dirty="0" smtClean="0"/>
            </a:br>
            <a:r>
              <a:rPr lang="nl-NL" dirty="0" smtClean="0"/>
              <a:t>Je hebt energie nodig om te kunnen functioneren en te bewegen. Maar het is wel belangrijk dat je niet meer energie binnenkrijgt dan je nodig hebt. Je zegt wel eens: de energiebalans moet in evenwicht zijn. Als je meer calorieën binnenkrijgt dan je nodig hebt, worden de calorieën omgezet in lichaamsvet. Daardoor neemt je gewicht toe, en dat heeft nadelen voor je gezondheid. Om je te helpen je lichaam in balans te houden, kun je een Balansdag doen. Kijk voor meer uitleg hierover bij de </a:t>
            </a:r>
            <a:r>
              <a:rPr lang="nl-NL" dirty="0" smtClean="0">
                <a:hlinkClick r:id="rId5"/>
              </a:rPr>
              <a:t>balansdag</a:t>
            </a:r>
            <a:r>
              <a:rPr lang="nl-NL" dirty="0" smtClean="0"/>
              <a:t> van het Voedingscentrum.</a:t>
            </a:r>
          </a:p>
          <a:p>
            <a:r>
              <a:rPr lang="nl-NL" b="1" dirty="0" smtClean="0"/>
              <a:t>Batterij</a:t>
            </a:r>
            <a:r>
              <a:rPr lang="nl-NL" dirty="0" smtClean="0"/>
              <a:t/>
            </a:r>
            <a:br>
              <a:rPr lang="nl-NL" dirty="0" smtClean="0"/>
            </a:br>
            <a:r>
              <a:rPr lang="nl-NL" dirty="0" smtClean="0"/>
              <a:t>Je lijf is eigenlijk gewoon een batterij: je moet je lijf opladen met energie, om het daarna weer te gebruiken. Kijk bij het Voedingscentrum hoe je lijf als </a:t>
            </a:r>
            <a:r>
              <a:rPr lang="nl-NL" dirty="0" smtClean="0">
                <a:hlinkClick r:id="rId6"/>
              </a:rPr>
              <a:t>batterij</a:t>
            </a:r>
            <a:r>
              <a:rPr lang="nl-NL" dirty="0" smtClean="0"/>
              <a:t> werkt</a:t>
            </a:r>
          </a:p>
          <a:p>
            <a:endParaRPr lang="nl-NL" dirty="0"/>
          </a:p>
        </p:txBody>
      </p:sp>
      <p:sp>
        <p:nvSpPr>
          <p:cNvPr id="4" name="Tijdelijke aanduiding voor dianummer 3"/>
          <p:cNvSpPr>
            <a:spLocks noGrp="1"/>
          </p:cNvSpPr>
          <p:nvPr>
            <p:ph type="sldNum" sz="quarter" idx="10"/>
          </p:nvPr>
        </p:nvSpPr>
        <p:spPr/>
        <p:txBody>
          <a:bodyPr/>
          <a:lstStyle/>
          <a:p>
            <a:fld id="{394C3797-9C16-4F48-99D6-0005760C14D7}" type="slidenum">
              <a:rPr lang="nl-NL" smtClean="0"/>
              <a:pPr/>
              <a:t>10</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92500" lnSpcReduction="10000"/>
          </a:bodyPr>
          <a:lstStyle/>
          <a:p>
            <a:r>
              <a:rPr lang="nl-NL" dirty="0" smtClean="0"/>
              <a:t>Met deze gegevens kan de individuele energiebehoefte worden berekend. </a:t>
            </a:r>
          </a:p>
          <a:p>
            <a:r>
              <a:rPr lang="nl-NL" dirty="0" smtClean="0"/>
              <a:t/>
            </a:r>
            <a:br>
              <a:rPr lang="nl-NL" dirty="0" smtClean="0"/>
            </a:br>
            <a:r>
              <a:rPr lang="nl-NL" dirty="0" smtClean="0"/>
              <a:t>In het algemeen geldt dat mannen bij dezelfde hoeveelheid inspanning meer energie verbruiken dan vrouwen. Dat komt doordat ze verhoudingsgewijs meer spierweefsel hebben en het energieverbruik daarvan is relatief hoog. </a:t>
            </a:r>
          </a:p>
          <a:p>
            <a:r>
              <a:rPr lang="nl-NL" dirty="0" smtClean="0"/>
              <a:t/>
            </a:r>
            <a:br>
              <a:rPr lang="nl-NL" dirty="0" smtClean="0"/>
            </a:br>
            <a:r>
              <a:rPr lang="nl-NL" dirty="0" smtClean="0"/>
              <a:t>De energiebehoefte van mannen tussen de 30 en 50 jaar met een zittend beroep en weinig beweging in de vrije tijd ligt rond de 2500 kilocalorieën per dag. Vrouwen van die leeftijd met dezelfde inactieve leefstijl kunnen met gemiddeld 2000 kilocalorieën toe. </a:t>
            </a:r>
            <a:br>
              <a:rPr lang="nl-NL" dirty="0" smtClean="0"/>
            </a:br>
            <a:r>
              <a:rPr lang="nl-NL" dirty="0" smtClean="0"/>
              <a:t/>
            </a:r>
            <a:br>
              <a:rPr lang="nl-NL" dirty="0" smtClean="0"/>
            </a:br>
            <a:r>
              <a:rPr lang="nl-NL" dirty="0" smtClean="0"/>
              <a:t>Met het ouder worden, neemt de energiebehoefte af. </a:t>
            </a:r>
          </a:p>
          <a:p>
            <a:r>
              <a:rPr lang="nl-NL" dirty="0" smtClean="0"/>
              <a:t/>
            </a:r>
            <a:br>
              <a:rPr lang="nl-NL" dirty="0" smtClean="0"/>
            </a:br>
            <a:r>
              <a:rPr lang="nl-NL" dirty="0" smtClean="0"/>
              <a:t>De energiebehoefte is groter bij mensen die veel bewegen. </a:t>
            </a:r>
            <a:br>
              <a:rPr lang="nl-NL" dirty="0" smtClean="0"/>
            </a:br>
            <a:r>
              <a:rPr lang="nl-NL" dirty="0" smtClean="0"/>
              <a:t>Jongeren in de groei, zwangere vrouwen en vrouwen die borstvoeding geven hebben ook extra energie nodig. </a:t>
            </a:r>
            <a:br>
              <a:rPr lang="nl-NL" dirty="0" smtClean="0"/>
            </a:br>
            <a:r>
              <a:rPr lang="nl-NL" dirty="0" smtClean="0"/>
              <a:t>Ook bij sommige ziektes, bijvoorbeeld bij koorts, en na operaties is sprake van een verhoogde energiebehoefte.</a:t>
            </a:r>
          </a:p>
          <a:p>
            <a:r>
              <a:rPr lang="nl-NL" dirty="0" smtClean="0"/>
              <a:t/>
            </a:r>
            <a:br>
              <a:rPr lang="nl-NL" dirty="0" smtClean="0"/>
            </a:br>
            <a:r>
              <a:rPr lang="nl-NL" dirty="0" smtClean="0"/>
              <a:t>Als het lichaam ongeveer dezelfde hoeveelheid energie binnenkrijgt als het nodig heeft, zal het de energie uit het eten van die dag gebruiken. Of de energie meteen wordt gebruikt of later, bijvoorbeeld ’s nachts, hangt af van de energiebehoefte op dat moment. </a:t>
            </a:r>
          </a:p>
          <a:p>
            <a:r>
              <a:rPr lang="nl-NL" dirty="0" smtClean="0"/>
              <a:t>Is er direct energie nodig, dan gaat de energie uit de koolhydraten meteen naar de organen die energie nodig hebben. Daarna volgt de energie uit de vetten. Als er voldoende energie uit koolhydraten beschikbaar is, slaat het lichaam in eerste instantie vet uit de voeding op in het vetweefsel. Ook kan het lichaam een kleine voorraad koolhydraten aanleggen in de vorm van glycogeen in lever en spieren. De opgeslagen energie wordt gebruikt zodra er weer energie nodig is. </a:t>
            </a:r>
          </a:p>
        </p:txBody>
      </p:sp>
      <p:sp>
        <p:nvSpPr>
          <p:cNvPr id="4" name="Tijdelijke aanduiding voor dianummer 3"/>
          <p:cNvSpPr>
            <a:spLocks noGrp="1"/>
          </p:cNvSpPr>
          <p:nvPr>
            <p:ph type="sldNum" sz="quarter" idx="10"/>
          </p:nvPr>
        </p:nvSpPr>
        <p:spPr/>
        <p:txBody>
          <a:bodyPr/>
          <a:lstStyle/>
          <a:p>
            <a:fld id="{394C3797-9C16-4F48-99D6-0005760C14D7}" type="slidenum">
              <a:rPr lang="nl-NL" smtClean="0"/>
              <a:pPr/>
              <a:t>12</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394C3797-9C16-4F48-99D6-0005760C14D7}" type="slidenum">
              <a:rPr lang="nl-NL" smtClean="0"/>
              <a:pPr/>
              <a:t>13</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17C36409-4EC2-40CB-8BC1-42742AD4C49E}" type="datetimeFigureOut">
              <a:rPr lang="nl-NL" smtClean="0"/>
              <a:pPr/>
              <a:t>19-4-2014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B3A0EA4-E1E3-4649-B719-67B2C282E09D}"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C36409-4EC2-40CB-8BC1-42742AD4C49E}" type="datetimeFigureOut">
              <a:rPr lang="nl-NL" smtClean="0"/>
              <a:pPr/>
              <a:t>19-4-2014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B3A0EA4-E1E3-4649-B719-67B2C282E09D}"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C36409-4EC2-40CB-8BC1-42742AD4C49E}" type="datetimeFigureOut">
              <a:rPr lang="nl-NL" smtClean="0"/>
              <a:pPr/>
              <a:t>19-4-2014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B3A0EA4-E1E3-4649-B719-67B2C282E09D}"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C36409-4EC2-40CB-8BC1-42742AD4C49E}" type="datetimeFigureOut">
              <a:rPr lang="nl-NL" smtClean="0"/>
              <a:pPr/>
              <a:t>19-4-2014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B3A0EA4-E1E3-4649-B719-67B2C282E09D}"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7C36409-4EC2-40CB-8BC1-42742AD4C49E}" type="datetimeFigureOut">
              <a:rPr lang="nl-NL" smtClean="0"/>
              <a:pPr/>
              <a:t>19-4-2014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B3A0EA4-E1E3-4649-B719-67B2C282E09D}"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7C36409-4EC2-40CB-8BC1-42742AD4C49E}" type="datetimeFigureOut">
              <a:rPr lang="nl-NL" smtClean="0"/>
              <a:pPr/>
              <a:t>19-4-2014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B3A0EA4-E1E3-4649-B719-67B2C282E09D}"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7C36409-4EC2-40CB-8BC1-42742AD4C49E}" type="datetimeFigureOut">
              <a:rPr lang="nl-NL" smtClean="0"/>
              <a:pPr/>
              <a:t>19-4-2014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3B3A0EA4-E1E3-4649-B719-67B2C282E09D}"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7C36409-4EC2-40CB-8BC1-42742AD4C49E}" type="datetimeFigureOut">
              <a:rPr lang="nl-NL" smtClean="0"/>
              <a:pPr/>
              <a:t>19-4-2014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3B3A0EA4-E1E3-4649-B719-67B2C282E09D}"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7C36409-4EC2-40CB-8BC1-42742AD4C49E}" type="datetimeFigureOut">
              <a:rPr lang="nl-NL" smtClean="0"/>
              <a:pPr/>
              <a:t>19-4-2014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3B3A0EA4-E1E3-4649-B719-67B2C282E09D}"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7C36409-4EC2-40CB-8BC1-42742AD4C49E}" type="datetimeFigureOut">
              <a:rPr lang="nl-NL" smtClean="0"/>
              <a:pPr/>
              <a:t>19-4-2014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B3A0EA4-E1E3-4649-B719-67B2C282E09D}"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7C36409-4EC2-40CB-8BC1-42742AD4C49E}" type="datetimeFigureOut">
              <a:rPr lang="nl-NL" smtClean="0"/>
              <a:pPr/>
              <a:t>19-4-2014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B3A0EA4-E1E3-4649-B719-67B2C282E09D}"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C36409-4EC2-40CB-8BC1-42742AD4C49E}" type="datetimeFigureOut">
              <a:rPr lang="nl-NL" smtClean="0"/>
              <a:pPr/>
              <a:t>19-4-2014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3A0EA4-E1E3-4649-B719-67B2C282E09D}"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schooltv.nl/beeldbank/clip/20051013_overgewicht03"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9.gi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27584" y="260648"/>
            <a:ext cx="7344816" cy="1728192"/>
          </a:xfrm>
        </p:spPr>
        <p:txBody>
          <a:bodyPr/>
          <a:lstStyle/>
          <a:p>
            <a:r>
              <a:rPr lang="nl-NL" b="1" dirty="0" smtClean="0">
                <a:solidFill>
                  <a:srgbClr val="C90751"/>
                </a:solidFill>
                <a:latin typeface="Kristen ITC" pitchFamily="66" charset="0"/>
              </a:rPr>
              <a:t>Cursus Voeding</a:t>
            </a:r>
            <a:endParaRPr lang="nl-NL" b="1" dirty="0">
              <a:solidFill>
                <a:srgbClr val="C90751"/>
              </a:solidFill>
              <a:latin typeface="Kristen ITC" pitchFamily="66" charset="0"/>
            </a:endParaRPr>
          </a:p>
        </p:txBody>
      </p:sp>
      <p:pic>
        <p:nvPicPr>
          <p:cNvPr id="4" name="Afbeelding 3" descr="gezondheid_web.jpg"/>
          <p:cNvPicPr>
            <a:picLocks noChangeAspect="1"/>
          </p:cNvPicPr>
          <p:nvPr/>
        </p:nvPicPr>
        <p:blipFill>
          <a:blip r:embed="rId3" cstate="print"/>
          <a:stretch>
            <a:fillRect/>
          </a:stretch>
        </p:blipFill>
        <p:spPr>
          <a:xfrm>
            <a:off x="1979712" y="1988840"/>
            <a:ext cx="4868271" cy="417646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D3035C"/>
                </a:solidFill>
                <a:latin typeface="Kristen ITC" pitchFamily="66" charset="0"/>
              </a:rPr>
              <a:t>Energiebalans</a:t>
            </a:r>
            <a:endParaRPr lang="nl-NL" dirty="0"/>
          </a:p>
        </p:txBody>
      </p:sp>
      <p:sp>
        <p:nvSpPr>
          <p:cNvPr id="3" name="Tijdelijke aanduiding voor inhoud 2"/>
          <p:cNvSpPr>
            <a:spLocks noGrp="1"/>
          </p:cNvSpPr>
          <p:nvPr>
            <p:ph idx="1"/>
          </p:nvPr>
        </p:nvSpPr>
        <p:spPr/>
        <p:txBody>
          <a:bodyPr/>
          <a:lstStyle/>
          <a:p>
            <a:pPr>
              <a:buNone/>
            </a:pPr>
            <a:r>
              <a:rPr lang="nl-NL" dirty="0"/>
              <a:t/>
            </a:r>
            <a:br>
              <a:rPr lang="nl-NL" dirty="0"/>
            </a:br>
            <a:endParaRPr lang="nl-NL" dirty="0" smtClean="0"/>
          </a:p>
          <a:p>
            <a:pPr>
              <a:buNone/>
            </a:pPr>
            <a:r>
              <a:rPr lang="nl-NL" dirty="0" smtClean="0"/>
              <a:t>Energie inname = Energieverbruik </a:t>
            </a:r>
            <a:endParaRPr lang="nl-NL" dirty="0"/>
          </a:p>
        </p:txBody>
      </p:sp>
      <p:pic>
        <p:nvPicPr>
          <p:cNvPr id="5" name="Afbeelding 4" descr="gezond_ongezond_balans.jpg"/>
          <p:cNvPicPr>
            <a:picLocks noChangeAspect="1"/>
          </p:cNvPicPr>
          <p:nvPr/>
        </p:nvPicPr>
        <p:blipFill>
          <a:blip r:embed="rId3" cstate="print"/>
          <a:stretch>
            <a:fillRect/>
          </a:stretch>
        </p:blipFill>
        <p:spPr>
          <a:xfrm>
            <a:off x="5220072" y="3573016"/>
            <a:ext cx="2986925" cy="2376264"/>
          </a:xfrm>
          <a:prstGeom prst="rect">
            <a:avLst/>
          </a:prstGeom>
        </p:spPr>
      </p:pic>
      <p:sp>
        <p:nvSpPr>
          <p:cNvPr id="6" name="Tekstvak 5"/>
          <p:cNvSpPr txBox="1"/>
          <p:nvPr/>
        </p:nvSpPr>
        <p:spPr>
          <a:xfrm>
            <a:off x="395536" y="4941168"/>
            <a:ext cx="3960440" cy="400110"/>
          </a:xfrm>
          <a:prstGeom prst="rect">
            <a:avLst/>
          </a:prstGeom>
          <a:noFill/>
        </p:spPr>
        <p:txBody>
          <a:bodyPr wrap="square" rtlCol="0">
            <a:spAutoFit/>
          </a:bodyPr>
          <a:lstStyle/>
          <a:p>
            <a:r>
              <a:rPr lang="nl-NL" sz="1000" dirty="0" smtClean="0">
                <a:hlinkClick r:id="rId4"/>
              </a:rPr>
              <a:t>http://www.schooltv.nl/beeldbank/clip/20051013_overgewicht03</a:t>
            </a:r>
            <a:endParaRPr lang="nl-NL" sz="1000" dirty="0" smtClean="0"/>
          </a:p>
          <a:p>
            <a:endParaRPr lang="nl-NL" sz="1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Clr clrSpc="rgb">
                                      <p:cBhvr override="childStyle">
                                        <p:cTn id="6" dur="100" fill="hold"/>
                                        <p:tgtEl>
                                          <p:spTgt spid="5"/>
                                        </p:tgtEl>
                                        <p:attrNameLst>
                                          <p:attrName>style.color</p:attrName>
                                        </p:attrNameLst>
                                      </p:cBhvr>
                                      <p:to>
                                        <a:schemeClr val="accent2"/>
                                      </p:to>
                                    </p:animClr>
                                    <p:animClr clrSpc="rgb">
                                      <p:cBhvr>
                                        <p:cTn id="7" dur="100" fill="hold"/>
                                        <p:tgtEl>
                                          <p:spTgt spid="5"/>
                                        </p:tgtEl>
                                        <p:attrNameLst>
                                          <p:attrName>fillcolor</p:attrName>
                                        </p:attrNameLst>
                                      </p:cBhvr>
                                      <p:to>
                                        <a:schemeClr val="accent2"/>
                                      </p:to>
                                    </p:animClr>
                                    <p:set>
                                      <p:cBhvr>
                                        <p:cTn id="8" dur="100" fill="hold"/>
                                        <p:tgtEl>
                                          <p:spTgt spid="5"/>
                                        </p:tgtEl>
                                        <p:attrNameLst>
                                          <p:attrName>fill.type</p:attrName>
                                        </p:attrNameLst>
                                      </p:cBhvr>
                                      <p:to>
                                        <p:strVal val="solid"/>
                                      </p:to>
                                    </p:set>
                                    <p:set>
                                      <p:cBhvr>
                                        <p:cTn id="9" dur="100" fill="hold"/>
                                        <p:tgtEl>
                                          <p:spTgt spid="5"/>
                                        </p:tgtEl>
                                        <p:attrNameLst>
                                          <p:attrName>fill.on</p:attrName>
                                        </p:attrNameLst>
                                      </p:cBhvr>
                                      <p:to>
                                        <p:strVal val="true"/>
                                      </p:to>
                                    </p:set>
                                    <p:animRot by="120000">
                                      <p:cBhvr>
                                        <p:cTn id="10" dur="100" fill="hold">
                                          <p:stCondLst>
                                            <p:cond delay="0"/>
                                          </p:stCondLst>
                                        </p:cTn>
                                        <p:tgtEl>
                                          <p:spTgt spid="5"/>
                                        </p:tgtEl>
                                        <p:attrNameLst>
                                          <p:attrName>r</p:attrName>
                                        </p:attrNameLst>
                                      </p:cBhvr>
                                    </p:animRot>
                                    <p:animRot by="-240000">
                                      <p:cBhvr>
                                        <p:cTn id="11" dur="200" fill="hold">
                                          <p:stCondLst>
                                            <p:cond delay="200"/>
                                          </p:stCondLst>
                                        </p:cTn>
                                        <p:tgtEl>
                                          <p:spTgt spid="5"/>
                                        </p:tgtEl>
                                        <p:attrNameLst>
                                          <p:attrName>r</p:attrName>
                                        </p:attrNameLst>
                                      </p:cBhvr>
                                    </p:animRot>
                                    <p:animRot by="240000">
                                      <p:cBhvr>
                                        <p:cTn id="12" dur="200" fill="hold">
                                          <p:stCondLst>
                                            <p:cond delay="400"/>
                                          </p:stCondLst>
                                        </p:cTn>
                                        <p:tgtEl>
                                          <p:spTgt spid="5"/>
                                        </p:tgtEl>
                                        <p:attrNameLst>
                                          <p:attrName>r</p:attrName>
                                        </p:attrNameLst>
                                      </p:cBhvr>
                                    </p:animRot>
                                    <p:animRot by="-240000">
                                      <p:cBhvr>
                                        <p:cTn id="13" dur="200" fill="hold">
                                          <p:stCondLst>
                                            <p:cond delay="600"/>
                                          </p:stCondLst>
                                        </p:cTn>
                                        <p:tgtEl>
                                          <p:spTgt spid="5"/>
                                        </p:tgtEl>
                                        <p:attrNameLst>
                                          <p:attrName>r</p:attrName>
                                        </p:attrNameLst>
                                      </p:cBhvr>
                                    </p:animRot>
                                    <p:animRot by="120000">
                                      <p:cBhvr>
                                        <p:cTn id="14" dur="200" fill="hold">
                                          <p:stCondLst>
                                            <p:cond delay="80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descr="cberbruik.jpg"/>
          <p:cNvPicPr>
            <a:picLocks noGrp="1" noChangeAspect="1"/>
          </p:cNvPicPr>
          <p:nvPr>
            <p:ph idx="1"/>
          </p:nvPr>
        </p:nvPicPr>
        <p:blipFill>
          <a:blip r:embed="rId2" cstate="print"/>
          <a:stretch>
            <a:fillRect/>
          </a:stretch>
        </p:blipFill>
        <p:spPr>
          <a:xfrm>
            <a:off x="0" y="1124744"/>
            <a:ext cx="9144000" cy="4500562"/>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D3035C"/>
                </a:solidFill>
                <a:latin typeface="Kristen ITC" pitchFamily="66" charset="0"/>
              </a:rPr>
              <a:t>Energiebehoefte</a:t>
            </a:r>
            <a:endParaRPr lang="nl-NL" dirty="0"/>
          </a:p>
        </p:txBody>
      </p:sp>
      <p:sp>
        <p:nvSpPr>
          <p:cNvPr id="3" name="Tijdelijke aanduiding voor inhoud 2"/>
          <p:cNvSpPr>
            <a:spLocks noGrp="1"/>
          </p:cNvSpPr>
          <p:nvPr>
            <p:ph idx="1"/>
          </p:nvPr>
        </p:nvSpPr>
        <p:spPr/>
        <p:txBody>
          <a:bodyPr>
            <a:normAutofit fontScale="62500" lnSpcReduction="20000"/>
          </a:bodyPr>
          <a:lstStyle/>
          <a:p>
            <a:pPr>
              <a:buNone/>
            </a:pPr>
            <a:r>
              <a:rPr lang="nl-NL" dirty="0"/>
              <a:t>Niet iedereen heeft dezelfde hoeveelheid aan eten nodig op een dag. </a:t>
            </a:r>
          </a:p>
          <a:p>
            <a:pPr>
              <a:buNone/>
            </a:pPr>
            <a:r>
              <a:rPr lang="nl-NL" dirty="0" smtClean="0"/>
              <a:t>De hoeveelheid </a:t>
            </a:r>
            <a:r>
              <a:rPr lang="nl-NL" dirty="0"/>
              <a:t>voeding die iemand per dag nodig heeft kan dus verschillen.  </a:t>
            </a:r>
            <a:endParaRPr lang="nl-NL" dirty="0" smtClean="0"/>
          </a:p>
          <a:p>
            <a:pPr>
              <a:buNone/>
            </a:pPr>
            <a:endParaRPr lang="nl-NL" dirty="0" smtClean="0"/>
          </a:p>
          <a:p>
            <a:pPr>
              <a:buNone/>
            </a:pPr>
            <a:r>
              <a:rPr lang="nl-NL" dirty="0" smtClean="0"/>
              <a:t>Dit </a:t>
            </a:r>
            <a:r>
              <a:rPr lang="nl-NL" dirty="0"/>
              <a:t>hangt van een aantal factoren af:</a:t>
            </a:r>
            <a:br>
              <a:rPr lang="nl-NL" dirty="0"/>
            </a:br>
            <a:r>
              <a:rPr lang="nl-NL" dirty="0"/>
              <a:t/>
            </a:r>
            <a:br>
              <a:rPr lang="nl-NL" dirty="0"/>
            </a:br>
            <a:r>
              <a:rPr lang="nl-NL" dirty="0" smtClean="0"/>
              <a:t>Je </a:t>
            </a:r>
            <a:r>
              <a:rPr lang="nl-NL" u="sng" dirty="0" smtClean="0"/>
              <a:t>leeftijd:</a:t>
            </a:r>
            <a:r>
              <a:rPr lang="nl-NL" dirty="0"/>
              <a:t/>
            </a:r>
            <a:br>
              <a:rPr lang="nl-NL" dirty="0"/>
            </a:br>
            <a:r>
              <a:rPr lang="nl-NL" dirty="0"/>
              <a:t/>
            </a:r>
            <a:br>
              <a:rPr lang="nl-NL" dirty="0"/>
            </a:br>
            <a:r>
              <a:rPr lang="nl-NL" dirty="0"/>
              <a:t>J</a:t>
            </a:r>
            <a:r>
              <a:rPr lang="nl-NL" dirty="0" smtClean="0"/>
              <a:t>e </a:t>
            </a:r>
            <a:r>
              <a:rPr lang="nl-NL" u="sng" dirty="0" smtClean="0"/>
              <a:t>lichaamsbouw</a:t>
            </a:r>
            <a:r>
              <a:rPr lang="nl-NL" dirty="0" smtClean="0"/>
              <a:t/>
            </a:r>
            <a:br>
              <a:rPr lang="nl-NL" dirty="0" smtClean="0"/>
            </a:br>
            <a:r>
              <a:rPr lang="nl-NL" dirty="0" smtClean="0"/>
              <a:t> </a:t>
            </a:r>
            <a:r>
              <a:rPr lang="nl-NL" dirty="0"/>
              <a:t/>
            </a:r>
            <a:br>
              <a:rPr lang="nl-NL" dirty="0"/>
            </a:br>
            <a:r>
              <a:rPr lang="nl-NL" dirty="0" smtClean="0"/>
              <a:t>Je </a:t>
            </a:r>
            <a:r>
              <a:rPr lang="nl-NL" u="sng" dirty="0" smtClean="0"/>
              <a:t>geslacht</a:t>
            </a:r>
            <a:r>
              <a:rPr lang="nl-NL" dirty="0"/>
              <a:t/>
            </a:r>
            <a:br>
              <a:rPr lang="nl-NL" dirty="0"/>
            </a:br>
            <a:r>
              <a:rPr lang="nl-NL" dirty="0"/>
              <a:t> </a:t>
            </a:r>
            <a:br>
              <a:rPr lang="nl-NL" dirty="0"/>
            </a:br>
            <a:r>
              <a:rPr lang="nl-NL" u="sng" dirty="0" smtClean="0"/>
              <a:t>Persoonlijke factoren</a:t>
            </a:r>
            <a:r>
              <a:rPr lang="nl-NL" dirty="0"/>
              <a:t/>
            </a:r>
            <a:br>
              <a:rPr lang="nl-NL" dirty="0"/>
            </a:br>
            <a:r>
              <a:rPr lang="nl-NL" u="sng" dirty="0"/>
              <a:t/>
            </a:r>
            <a:br>
              <a:rPr lang="nl-NL" u="sng" dirty="0"/>
            </a:br>
            <a:r>
              <a:rPr lang="nl-NL" u="sng" dirty="0"/>
              <a:t>Lichamelijke </a:t>
            </a:r>
            <a:r>
              <a:rPr lang="nl-NL" u="sng" dirty="0" smtClean="0"/>
              <a:t>activiteiten</a:t>
            </a:r>
            <a:r>
              <a:rPr lang="nl-NL" dirty="0"/>
              <a:t/>
            </a:r>
            <a:br>
              <a:rPr lang="nl-NL" dirty="0"/>
            </a:br>
            <a:r>
              <a:rPr lang="nl-NL" b="1" dirty="0"/>
              <a:t/>
            </a:r>
            <a:br>
              <a:rPr lang="nl-NL" b="1" dirty="0"/>
            </a:br>
            <a:endParaRPr lang="nl-NL" dirty="0"/>
          </a:p>
        </p:txBody>
      </p:sp>
      <p:pic>
        <p:nvPicPr>
          <p:cNvPr id="4" name="Afbeelding 3" descr="loopband.jpg"/>
          <p:cNvPicPr>
            <a:picLocks noChangeAspect="1"/>
          </p:cNvPicPr>
          <p:nvPr/>
        </p:nvPicPr>
        <p:blipFill>
          <a:blip r:embed="rId3" cstate="print"/>
          <a:stretch>
            <a:fillRect/>
          </a:stretch>
        </p:blipFill>
        <p:spPr>
          <a:xfrm>
            <a:off x="4283968" y="2996952"/>
            <a:ext cx="3810000" cy="23622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creatine-spiergroei-1571270.jpg"/>
          <p:cNvPicPr>
            <a:picLocks noChangeAspect="1"/>
          </p:cNvPicPr>
          <p:nvPr/>
        </p:nvPicPr>
        <p:blipFill>
          <a:blip r:embed="rId3" cstate="print"/>
          <a:stretch>
            <a:fillRect/>
          </a:stretch>
        </p:blipFill>
        <p:spPr>
          <a:xfrm>
            <a:off x="-1548680" y="0"/>
            <a:ext cx="11165789" cy="6858000"/>
          </a:xfrm>
          <a:prstGeom prst="rect">
            <a:avLst/>
          </a:prstGeom>
        </p:spPr>
      </p:pic>
      <p:sp>
        <p:nvSpPr>
          <p:cNvPr id="2" name="Titel 1"/>
          <p:cNvSpPr>
            <a:spLocks noGrp="1"/>
          </p:cNvSpPr>
          <p:nvPr>
            <p:ph type="title"/>
          </p:nvPr>
        </p:nvSpPr>
        <p:spPr/>
        <p:txBody>
          <a:bodyPr/>
          <a:lstStyle/>
          <a:p>
            <a:r>
              <a:rPr lang="nl-NL" b="1" dirty="0" smtClean="0">
                <a:solidFill>
                  <a:srgbClr val="D3035C"/>
                </a:solidFill>
                <a:latin typeface="Kristen ITC" pitchFamily="66" charset="0"/>
              </a:rPr>
              <a:t>Wat is jouw energiebehoefte?</a:t>
            </a:r>
            <a:endParaRPr lang="nl-NL" dirty="0"/>
          </a:p>
        </p:txBody>
      </p:sp>
      <p:sp>
        <p:nvSpPr>
          <p:cNvPr id="3" name="Tijdelijke aanduiding voor inhoud 2"/>
          <p:cNvSpPr>
            <a:spLocks noGrp="1"/>
          </p:cNvSpPr>
          <p:nvPr>
            <p:ph idx="1"/>
          </p:nvPr>
        </p:nvSpPr>
        <p:spPr/>
        <p:txBody>
          <a:bodyPr/>
          <a:lstStyle/>
          <a:p>
            <a:pPr>
              <a:buNone/>
            </a:pPr>
            <a:endParaRPr lang="nl-NL" sz="2400" b="1" dirty="0" smtClean="0"/>
          </a:p>
          <a:p>
            <a:pPr>
              <a:buNone/>
            </a:pPr>
            <a:r>
              <a:rPr lang="nl-NL" sz="2400" b="1" dirty="0" smtClean="0"/>
              <a:t>Met </a:t>
            </a:r>
            <a:r>
              <a:rPr lang="nl-NL" sz="2400" b="1" dirty="0"/>
              <a:t>een weinig actieve leefstijl</a:t>
            </a:r>
            <a:r>
              <a:rPr lang="nl-NL" sz="2400" dirty="0"/>
              <a:t/>
            </a:r>
            <a:br>
              <a:rPr lang="nl-NL" sz="2400" dirty="0"/>
            </a:br>
            <a:r>
              <a:rPr lang="nl-NL" sz="2400" dirty="0"/>
              <a:t>Vrouwen 14-18 jaar	2200 kcal</a:t>
            </a:r>
            <a:br>
              <a:rPr lang="nl-NL" sz="2400" dirty="0"/>
            </a:br>
            <a:r>
              <a:rPr lang="nl-NL" sz="2400" dirty="0"/>
              <a:t>Mannen 14-18 </a:t>
            </a:r>
            <a:r>
              <a:rPr lang="nl-NL" sz="2400" dirty="0" smtClean="0"/>
              <a:t>jaar </a:t>
            </a:r>
            <a:r>
              <a:rPr lang="nl-NL" sz="2400" dirty="0"/>
              <a:t>	</a:t>
            </a:r>
            <a:r>
              <a:rPr lang="nl-NL" sz="2400" dirty="0" smtClean="0"/>
              <a:t>2900 kcal</a:t>
            </a:r>
            <a:endParaRPr lang="nl-NL" sz="2400" dirty="0"/>
          </a:p>
          <a:p>
            <a:pPr>
              <a:buNone/>
            </a:pPr>
            <a:r>
              <a:rPr lang="nl-NL" sz="2400" b="1" dirty="0"/>
              <a:t> </a:t>
            </a:r>
            <a:endParaRPr lang="nl-NL" sz="2400" dirty="0"/>
          </a:p>
          <a:p>
            <a:pPr>
              <a:buNone/>
            </a:pPr>
            <a:r>
              <a:rPr lang="nl-NL" sz="2400" b="1" dirty="0"/>
              <a:t>Met een actievere leefstijl:</a:t>
            </a:r>
            <a:r>
              <a:rPr lang="nl-NL" sz="2400" dirty="0"/>
              <a:t/>
            </a:r>
            <a:br>
              <a:rPr lang="nl-NL" sz="2400" dirty="0"/>
            </a:br>
            <a:r>
              <a:rPr lang="nl-NL" sz="2400" dirty="0"/>
              <a:t>Vrouwen 14-18 jaar	2500 kcal</a:t>
            </a:r>
            <a:br>
              <a:rPr lang="nl-NL" sz="2400" dirty="0"/>
            </a:br>
            <a:r>
              <a:rPr lang="nl-NL" sz="2400" dirty="0"/>
              <a:t>Mannen 14-18 jaar	</a:t>
            </a:r>
            <a:r>
              <a:rPr lang="nl-NL" sz="2400" dirty="0" smtClean="0"/>
              <a:t> 	3300 kcal</a:t>
            </a:r>
            <a:r>
              <a:rPr lang="nl-NL" sz="2400" dirty="0"/>
              <a:t/>
            </a:r>
            <a:br>
              <a:rPr lang="nl-NL" sz="2400" dirty="0"/>
            </a:br>
            <a:endParaRPr lang="nl-NL" sz="2400" dirty="0"/>
          </a:p>
          <a:p>
            <a:endParaRPr lang="nl-N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smtClean="0">
                <a:solidFill>
                  <a:srgbClr val="D3035C"/>
                </a:solidFill>
                <a:latin typeface="Kristen ITC" pitchFamily="66" charset="0"/>
              </a:rPr>
              <a:t>Aanbevolen dagelijkse hoeveelheden</a:t>
            </a:r>
            <a:endParaRPr lang="nl-NL" dirty="0"/>
          </a:p>
        </p:txBody>
      </p:sp>
      <p:pic>
        <p:nvPicPr>
          <p:cNvPr id="4" name="Tijdelijke aanduiding voor inhoud 3" descr="Naamloos.jpg"/>
          <p:cNvPicPr>
            <a:picLocks noGrp="1"/>
          </p:cNvPicPr>
          <p:nvPr>
            <p:ph idx="1"/>
          </p:nvPr>
        </p:nvPicPr>
        <p:blipFill>
          <a:blip r:embed="rId2" cstate="print"/>
          <a:stretch>
            <a:fillRect/>
          </a:stretch>
        </p:blipFill>
        <p:spPr>
          <a:xfrm>
            <a:off x="683568" y="1556792"/>
            <a:ext cx="3245721" cy="5301208"/>
          </a:xfrm>
          <a:prstGeom prst="rect">
            <a:avLst/>
          </a:prstGeom>
        </p:spPr>
      </p:pic>
      <p:pic>
        <p:nvPicPr>
          <p:cNvPr id="5" name="Afbeelding 4" descr="Naamloos2.jpg"/>
          <p:cNvPicPr/>
          <p:nvPr/>
        </p:nvPicPr>
        <p:blipFill>
          <a:blip r:embed="rId3" cstate="print"/>
          <a:stretch>
            <a:fillRect/>
          </a:stretch>
        </p:blipFill>
        <p:spPr>
          <a:xfrm>
            <a:off x="4427984" y="1556792"/>
            <a:ext cx="3528392" cy="5472608"/>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C90751"/>
                </a:solidFill>
                <a:latin typeface="Kristen ITC" pitchFamily="66" charset="0"/>
              </a:rPr>
              <a:t>BMI (body </a:t>
            </a:r>
            <a:r>
              <a:rPr lang="nl-NL" b="1" dirty="0" err="1" smtClean="0">
                <a:solidFill>
                  <a:srgbClr val="C90751"/>
                </a:solidFill>
                <a:latin typeface="Kristen ITC" pitchFamily="66" charset="0"/>
              </a:rPr>
              <a:t>mass</a:t>
            </a:r>
            <a:r>
              <a:rPr lang="nl-NL" b="1" dirty="0" smtClean="0">
                <a:solidFill>
                  <a:srgbClr val="C90751"/>
                </a:solidFill>
                <a:latin typeface="Kristen ITC" pitchFamily="66" charset="0"/>
              </a:rPr>
              <a:t> index)</a:t>
            </a:r>
            <a:endParaRPr lang="nl-NL" dirty="0"/>
          </a:p>
        </p:txBody>
      </p:sp>
      <p:sp>
        <p:nvSpPr>
          <p:cNvPr id="3" name="Tijdelijke aanduiding voor inhoud 2"/>
          <p:cNvSpPr>
            <a:spLocks noGrp="1"/>
          </p:cNvSpPr>
          <p:nvPr>
            <p:ph idx="1"/>
          </p:nvPr>
        </p:nvSpPr>
        <p:spPr/>
        <p:txBody>
          <a:bodyPr>
            <a:normAutofit/>
          </a:bodyPr>
          <a:lstStyle/>
          <a:p>
            <a:r>
              <a:rPr lang="en-US" sz="2000" dirty="0" smtClean="0"/>
              <a:t>BMI = 	</a:t>
            </a:r>
            <a:r>
              <a:rPr lang="en-US" sz="2000" u="sng" dirty="0" err="1" smtClean="0"/>
              <a:t>Gewicht</a:t>
            </a:r>
            <a:r>
              <a:rPr lang="en-US" sz="2000" u="sng" dirty="0" smtClean="0"/>
              <a:t> (kg)   </a:t>
            </a:r>
            <a:endParaRPr lang="en-US" sz="2000" dirty="0" smtClean="0"/>
          </a:p>
          <a:p>
            <a:pPr>
              <a:buNone/>
            </a:pPr>
            <a:r>
              <a:rPr lang="en-US" sz="2000" dirty="0" smtClean="0"/>
              <a:t> 	</a:t>
            </a:r>
            <a:r>
              <a:rPr lang="en-US" sz="2000" dirty="0"/>
              <a:t>		</a:t>
            </a:r>
            <a:r>
              <a:rPr lang="en-US" sz="2000" dirty="0" smtClean="0"/>
              <a:t>Lengte² </a:t>
            </a:r>
            <a:r>
              <a:rPr lang="en-US" sz="2000" dirty="0"/>
              <a:t>(cm²</a:t>
            </a:r>
            <a:r>
              <a:rPr lang="en-US" sz="2000" dirty="0" smtClean="0"/>
              <a:t>)   </a:t>
            </a:r>
          </a:p>
          <a:p>
            <a:pPr>
              <a:buNone/>
            </a:pPr>
            <a:r>
              <a:rPr lang="nl-NL" sz="2000" dirty="0" smtClean="0"/>
              <a:t>Voorbeeld: Je lengte is 1.75 meter en je gewicht 70 kilo. Je BMI is dan 70 / (1.75)² = 22,9. Een gezond gewicht!</a:t>
            </a:r>
            <a:endParaRPr lang="en-US" sz="2000" dirty="0" smtClean="0"/>
          </a:p>
          <a:p>
            <a:pPr>
              <a:buNone/>
            </a:pPr>
            <a:endParaRPr lang="en-US" sz="2000" dirty="0" smtClean="0"/>
          </a:p>
          <a:p>
            <a:pPr>
              <a:buNone/>
            </a:pPr>
            <a:endParaRPr lang="en-US" sz="2000" dirty="0"/>
          </a:p>
          <a:p>
            <a:pPr>
              <a:buNone/>
            </a:pPr>
            <a:r>
              <a:rPr lang="en-US" sz="2000" dirty="0" smtClean="0"/>
              <a:t>BMI (</a:t>
            </a:r>
            <a:r>
              <a:rPr lang="en-US" sz="2000" dirty="0" err="1" smtClean="0"/>
              <a:t>vanaf</a:t>
            </a:r>
            <a:r>
              <a:rPr lang="en-US" sz="2000" dirty="0" smtClean="0"/>
              <a:t> 17 </a:t>
            </a:r>
            <a:r>
              <a:rPr lang="en-US" sz="2000" dirty="0" err="1" smtClean="0"/>
              <a:t>jaar</a:t>
            </a:r>
            <a:r>
              <a:rPr lang="en-US" sz="2000" dirty="0" smtClean="0"/>
              <a:t>):</a:t>
            </a:r>
          </a:p>
          <a:p>
            <a:pPr>
              <a:buNone/>
            </a:pPr>
            <a:r>
              <a:rPr lang="en-US" sz="2000" dirty="0" smtClean="0"/>
              <a:t>&lt;20		Te </a:t>
            </a:r>
            <a:r>
              <a:rPr lang="en-US" sz="2000" dirty="0" err="1" smtClean="0"/>
              <a:t>licht</a:t>
            </a:r>
            <a:endParaRPr lang="en-US" sz="2000" dirty="0" smtClean="0"/>
          </a:p>
          <a:p>
            <a:pPr>
              <a:buNone/>
            </a:pPr>
            <a:r>
              <a:rPr lang="en-US" sz="2000" dirty="0" smtClean="0"/>
              <a:t>20-25		</a:t>
            </a:r>
            <a:r>
              <a:rPr lang="en-US" sz="2000" dirty="0" err="1" smtClean="0"/>
              <a:t>Normaal</a:t>
            </a:r>
            <a:endParaRPr lang="en-US" sz="2000" dirty="0" smtClean="0"/>
          </a:p>
          <a:p>
            <a:pPr>
              <a:buNone/>
            </a:pPr>
            <a:r>
              <a:rPr lang="en-US" sz="2000" dirty="0" smtClean="0"/>
              <a:t>25-30		Te </a:t>
            </a:r>
            <a:r>
              <a:rPr lang="en-US" sz="2000" dirty="0" err="1" smtClean="0"/>
              <a:t>zwaar</a:t>
            </a:r>
            <a:endParaRPr lang="en-US" sz="2000" dirty="0" smtClean="0"/>
          </a:p>
          <a:p>
            <a:pPr>
              <a:buNone/>
            </a:pPr>
            <a:r>
              <a:rPr lang="en-US" sz="2000" dirty="0" smtClean="0"/>
              <a:t>&gt;30 		</a:t>
            </a:r>
            <a:r>
              <a:rPr lang="en-US" sz="2000" dirty="0" err="1" smtClean="0"/>
              <a:t>Obesitas</a:t>
            </a:r>
            <a:endParaRPr lang="en-US" sz="2000" dirty="0" smtClean="0"/>
          </a:p>
          <a:p>
            <a:pPr>
              <a:buNone/>
            </a:pPr>
            <a:endParaRPr lang="nl-NL" dirty="0"/>
          </a:p>
        </p:txBody>
      </p:sp>
      <p:pic>
        <p:nvPicPr>
          <p:cNvPr id="4" name="Afbeelding 3" descr="bmi.jpg"/>
          <p:cNvPicPr>
            <a:picLocks noChangeAspect="1"/>
          </p:cNvPicPr>
          <p:nvPr/>
        </p:nvPicPr>
        <p:blipFill>
          <a:blip r:embed="rId2" cstate="print"/>
          <a:stretch>
            <a:fillRect/>
          </a:stretch>
        </p:blipFill>
        <p:spPr>
          <a:xfrm>
            <a:off x="4067944" y="3068960"/>
            <a:ext cx="4549711" cy="3009537"/>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D3035C"/>
                </a:solidFill>
                <a:latin typeface="Kristen ITC" pitchFamily="66" charset="0"/>
              </a:rPr>
              <a:t>Test jezelf…</a:t>
            </a:r>
            <a:endParaRPr lang="nl-NL" dirty="0"/>
          </a:p>
        </p:txBody>
      </p:sp>
      <p:sp>
        <p:nvSpPr>
          <p:cNvPr id="3" name="Tijdelijke aanduiding voor inhoud 2"/>
          <p:cNvSpPr>
            <a:spLocks noGrp="1"/>
          </p:cNvSpPr>
          <p:nvPr>
            <p:ph idx="1"/>
          </p:nvPr>
        </p:nvSpPr>
        <p:spPr/>
        <p:txBody>
          <a:bodyPr/>
          <a:lstStyle/>
          <a:p>
            <a:r>
              <a:rPr lang="nl-NL" dirty="0" smtClean="0"/>
              <a:t>Vul werkblad 1 in</a:t>
            </a:r>
          </a:p>
          <a:p>
            <a:pPr>
              <a:buNone/>
            </a:pPr>
            <a:endParaRPr lang="nl-NL" dirty="0"/>
          </a:p>
          <a:p>
            <a:pPr>
              <a:buNone/>
            </a:pPr>
            <a:endParaRPr lang="nl-NL" dirty="0"/>
          </a:p>
        </p:txBody>
      </p:sp>
      <p:pic>
        <p:nvPicPr>
          <p:cNvPr id="4" name="Afbeelding 3" descr="appel.jpg"/>
          <p:cNvPicPr>
            <a:picLocks noChangeAspect="1"/>
          </p:cNvPicPr>
          <p:nvPr/>
        </p:nvPicPr>
        <p:blipFill>
          <a:blip r:embed="rId3" cstate="print"/>
          <a:stretch>
            <a:fillRect/>
          </a:stretch>
        </p:blipFill>
        <p:spPr>
          <a:xfrm>
            <a:off x="5436096" y="1916832"/>
            <a:ext cx="2304256" cy="1900000"/>
          </a:xfrm>
          <a:prstGeom prst="rect">
            <a:avLst/>
          </a:prstGeom>
        </p:spPr>
      </p:pic>
      <p:pic>
        <p:nvPicPr>
          <p:cNvPr id="5" name="Afbeelding 4" descr="skinfold_caliper.gif"/>
          <p:cNvPicPr>
            <a:picLocks noChangeAspect="1"/>
          </p:cNvPicPr>
          <p:nvPr/>
        </p:nvPicPr>
        <p:blipFill>
          <a:blip r:embed="rId4" cstate="print"/>
          <a:stretch>
            <a:fillRect/>
          </a:stretch>
        </p:blipFill>
        <p:spPr>
          <a:xfrm>
            <a:off x="3563888" y="3573016"/>
            <a:ext cx="2277795" cy="1908423"/>
          </a:xfrm>
          <a:prstGeom prst="rect">
            <a:avLst/>
          </a:prstGeom>
        </p:spPr>
      </p:pic>
      <p:pic>
        <p:nvPicPr>
          <p:cNvPr id="6" name="Afbeelding 5" descr="weegschaal.jpg"/>
          <p:cNvPicPr>
            <a:picLocks noChangeAspect="1"/>
          </p:cNvPicPr>
          <p:nvPr/>
        </p:nvPicPr>
        <p:blipFill>
          <a:blip r:embed="rId5" cstate="print"/>
          <a:stretch>
            <a:fillRect/>
          </a:stretch>
        </p:blipFill>
        <p:spPr>
          <a:xfrm>
            <a:off x="5868144" y="3789040"/>
            <a:ext cx="2695575" cy="2695575"/>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b="1" dirty="0" smtClean="0">
                <a:solidFill>
                  <a:srgbClr val="D3035C"/>
                </a:solidFill>
                <a:latin typeface="Kristen ITC" pitchFamily="66" charset="0"/>
              </a:rPr>
              <a:t>Thuisopdracht:</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Uitleg werkblad 2</a:t>
            </a:r>
            <a:br>
              <a:rPr lang="nl-NL" dirty="0" smtClean="0"/>
            </a:br>
            <a:r>
              <a:rPr lang="nl-NL" dirty="0" smtClean="0"/>
              <a:t> 			‘Eetdagboek geheimen’</a:t>
            </a:r>
          </a:p>
          <a:p>
            <a:r>
              <a:rPr lang="nl-NL" dirty="0" smtClean="0"/>
              <a:t>Ingevuld meenemen naar de 2</a:t>
            </a:r>
            <a:r>
              <a:rPr lang="nl-NL" baseline="30000" dirty="0" smtClean="0"/>
              <a:t>e</a:t>
            </a:r>
            <a:r>
              <a:rPr lang="nl-NL" dirty="0" smtClean="0"/>
              <a:t> les! </a:t>
            </a:r>
            <a:r>
              <a:rPr lang="nl-NL" smtClean="0"/>
              <a:t/>
            </a:r>
            <a:br>
              <a:rPr lang="nl-NL" smtClean="0"/>
            </a:br>
            <a:endParaRPr lang="nl-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descr="bouw.jpg"/>
          <p:cNvPicPr>
            <a:picLocks noGrp="1" noChangeAspect="1"/>
          </p:cNvPicPr>
          <p:nvPr>
            <p:ph idx="1"/>
          </p:nvPr>
        </p:nvPicPr>
        <p:blipFill>
          <a:blip r:embed="rId3" cstate="print"/>
          <a:stretch>
            <a:fillRect/>
          </a:stretch>
        </p:blipFill>
        <p:spPr>
          <a:xfrm>
            <a:off x="0" y="-243408"/>
            <a:ext cx="4400550" cy="2924175"/>
          </a:xfrm>
        </p:spPr>
      </p:pic>
      <p:sp>
        <p:nvSpPr>
          <p:cNvPr id="2" name="Titel 1"/>
          <p:cNvSpPr>
            <a:spLocks noGrp="1"/>
          </p:cNvSpPr>
          <p:nvPr>
            <p:ph type="title"/>
          </p:nvPr>
        </p:nvSpPr>
        <p:spPr/>
        <p:txBody>
          <a:bodyPr/>
          <a:lstStyle/>
          <a:p>
            <a:r>
              <a:rPr lang="nl-NL" b="1" dirty="0" smtClean="0">
                <a:solidFill>
                  <a:srgbClr val="D3035C"/>
                </a:solidFill>
                <a:latin typeface="Kristen ITC" pitchFamily="66" charset="0"/>
              </a:rPr>
              <a:t>Bouwstoffen</a:t>
            </a:r>
            <a:endParaRPr lang="nl-NL" dirty="0"/>
          </a:p>
        </p:txBody>
      </p:sp>
      <p:sp>
        <p:nvSpPr>
          <p:cNvPr id="5" name="Tekstvak 4"/>
          <p:cNvSpPr txBox="1"/>
          <p:nvPr/>
        </p:nvSpPr>
        <p:spPr>
          <a:xfrm>
            <a:off x="2915816" y="3429000"/>
            <a:ext cx="5832648" cy="477054"/>
          </a:xfrm>
          <a:prstGeom prst="rect">
            <a:avLst/>
          </a:prstGeom>
          <a:noFill/>
        </p:spPr>
        <p:txBody>
          <a:bodyPr wrap="square" rtlCol="0">
            <a:spAutoFit/>
          </a:bodyPr>
          <a:lstStyle/>
          <a:p>
            <a:r>
              <a:rPr lang="nl-NL" sz="2500" b="1" dirty="0" smtClean="0"/>
              <a:t>Groei en ontwikkeling</a:t>
            </a:r>
            <a:endParaRPr lang="nl-NL" sz="2500" b="1" dirty="0"/>
          </a:p>
        </p:txBody>
      </p:sp>
      <p:sp>
        <p:nvSpPr>
          <p:cNvPr id="6" name="Tekstvak 5"/>
          <p:cNvSpPr txBox="1"/>
          <p:nvPr/>
        </p:nvSpPr>
        <p:spPr>
          <a:xfrm>
            <a:off x="3563888" y="4365104"/>
            <a:ext cx="3240360" cy="369332"/>
          </a:xfrm>
          <a:prstGeom prst="rect">
            <a:avLst/>
          </a:prstGeom>
          <a:noFill/>
        </p:spPr>
        <p:txBody>
          <a:bodyPr wrap="square" rtlCol="0">
            <a:spAutoFit/>
          </a:bodyPr>
          <a:lstStyle/>
          <a:p>
            <a:r>
              <a:rPr lang="nl-NL" dirty="0" smtClean="0"/>
              <a:t>Eiwit</a:t>
            </a:r>
            <a:endParaRPr lang="nl-NL"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additive="base">
                                        <p:cTn id="12"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D3035C"/>
                </a:solidFill>
                <a:latin typeface="Kristen ITC" pitchFamily="66" charset="0"/>
              </a:rPr>
              <a:t>Brandstof</a:t>
            </a:r>
            <a:endParaRPr lang="nl-NL" b="1" dirty="0"/>
          </a:p>
        </p:txBody>
      </p:sp>
      <p:pic>
        <p:nvPicPr>
          <p:cNvPr id="4" name="Tijdelijke aanduiding voor inhoud 3" descr="255179873.jpg"/>
          <p:cNvPicPr>
            <a:picLocks noGrp="1" noChangeAspect="1"/>
          </p:cNvPicPr>
          <p:nvPr>
            <p:ph idx="1"/>
          </p:nvPr>
        </p:nvPicPr>
        <p:blipFill>
          <a:blip r:embed="rId3" cstate="print"/>
          <a:stretch>
            <a:fillRect/>
          </a:stretch>
        </p:blipFill>
        <p:spPr>
          <a:xfrm>
            <a:off x="6521053" y="4235053"/>
            <a:ext cx="2622947" cy="2622947"/>
          </a:xfrm>
        </p:spPr>
      </p:pic>
      <p:sp>
        <p:nvSpPr>
          <p:cNvPr id="5" name="Tekstvak 4"/>
          <p:cNvSpPr txBox="1"/>
          <p:nvPr/>
        </p:nvSpPr>
        <p:spPr>
          <a:xfrm>
            <a:off x="2339752" y="2204864"/>
            <a:ext cx="4104456" cy="477054"/>
          </a:xfrm>
          <a:prstGeom prst="rect">
            <a:avLst/>
          </a:prstGeom>
          <a:noFill/>
        </p:spPr>
        <p:txBody>
          <a:bodyPr wrap="square" rtlCol="0">
            <a:spAutoFit/>
          </a:bodyPr>
          <a:lstStyle/>
          <a:p>
            <a:r>
              <a:rPr lang="nl-NL" sz="2500" b="1" dirty="0" smtClean="0"/>
              <a:t>Energie!!!</a:t>
            </a:r>
            <a:endParaRPr lang="nl-NL" sz="2500" b="1" dirty="0"/>
          </a:p>
        </p:txBody>
      </p:sp>
      <p:sp>
        <p:nvSpPr>
          <p:cNvPr id="6" name="Rechthoek 5"/>
          <p:cNvSpPr/>
          <p:nvPr/>
        </p:nvSpPr>
        <p:spPr>
          <a:xfrm>
            <a:off x="2411760" y="3068960"/>
            <a:ext cx="4572000" cy="646331"/>
          </a:xfrm>
          <a:prstGeom prst="rect">
            <a:avLst/>
          </a:prstGeom>
        </p:spPr>
        <p:txBody>
          <a:bodyPr>
            <a:spAutoFit/>
          </a:bodyPr>
          <a:lstStyle/>
          <a:p>
            <a:r>
              <a:rPr lang="nl-NL" dirty="0" smtClean="0"/>
              <a:t>Koolhydraten</a:t>
            </a:r>
          </a:p>
          <a:p>
            <a:r>
              <a:rPr lang="nl-NL" dirty="0" smtClean="0"/>
              <a:t>Vetten</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additive="base">
                                        <p:cTn id="12"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6">
                                            <p:txEl>
                                              <p:pRg st="1" end="1"/>
                                            </p:txEl>
                                          </p:spTgt>
                                        </p:tgtEl>
                                        <p:attrNameLst>
                                          <p:attrName>style.visibility</p:attrName>
                                        </p:attrNameLst>
                                      </p:cBhvr>
                                      <p:to>
                                        <p:strVal val="visible"/>
                                      </p:to>
                                    </p:set>
                                    <p:anim calcmode="lin" valueType="num">
                                      <p:cBhvr additive="base">
                                        <p:cTn id="16"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descr="eiwit.jpg"/>
          <p:cNvPicPr>
            <a:picLocks noGrp="1" noChangeAspect="1"/>
          </p:cNvPicPr>
          <p:nvPr>
            <p:ph idx="1"/>
          </p:nvPr>
        </p:nvPicPr>
        <p:blipFill>
          <a:blip r:embed="rId3" cstate="print"/>
          <a:stretch>
            <a:fillRect/>
          </a:stretch>
        </p:blipFill>
        <p:spPr>
          <a:xfrm>
            <a:off x="2771800" y="4481736"/>
            <a:ext cx="3564396" cy="2376264"/>
          </a:xfrm>
        </p:spPr>
      </p:pic>
      <p:sp>
        <p:nvSpPr>
          <p:cNvPr id="2" name="Titel 1"/>
          <p:cNvSpPr>
            <a:spLocks noGrp="1"/>
          </p:cNvSpPr>
          <p:nvPr>
            <p:ph type="title"/>
          </p:nvPr>
        </p:nvSpPr>
        <p:spPr/>
        <p:txBody>
          <a:bodyPr/>
          <a:lstStyle/>
          <a:p>
            <a:r>
              <a:rPr lang="nl-NL" b="1" dirty="0" smtClean="0">
                <a:solidFill>
                  <a:srgbClr val="D3035C"/>
                </a:solidFill>
                <a:latin typeface="Kristen ITC" pitchFamily="66" charset="0"/>
              </a:rPr>
              <a:t>Eiwitten</a:t>
            </a:r>
            <a:endParaRPr lang="nl-NL" dirty="0"/>
          </a:p>
        </p:txBody>
      </p:sp>
      <p:sp>
        <p:nvSpPr>
          <p:cNvPr id="5" name="Tekstvak 4"/>
          <p:cNvSpPr txBox="1"/>
          <p:nvPr/>
        </p:nvSpPr>
        <p:spPr>
          <a:xfrm>
            <a:off x="1115616" y="1772816"/>
            <a:ext cx="6696744" cy="2308324"/>
          </a:xfrm>
          <a:prstGeom prst="rect">
            <a:avLst/>
          </a:prstGeom>
          <a:noFill/>
        </p:spPr>
        <p:txBody>
          <a:bodyPr wrap="square" rtlCol="0">
            <a:spAutoFit/>
          </a:bodyPr>
          <a:lstStyle/>
          <a:p>
            <a:pPr>
              <a:buFont typeface="Arial" pitchFamily="34" charset="0"/>
              <a:buChar char="•"/>
            </a:pPr>
            <a:r>
              <a:rPr lang="nl-NL" dirty="0" smtClean="0"/>
              <a:t> Levert calorieën en aminozuren</a:t>
            </a:r>
          </a:p>
          <a:p>
            <a:r>
              <a:rPr lang="nl-NL" dirty="0" smtClean="0"/>
              <a:t>  (Aminozuren zijn bouwstenen voor het eiwit in lichaamscellen)</a:t>
            </a:r>
          </a:p>
          <a:p>
            <a:pPr>
              <a:buFont typeface="Arial" pitchFamily="34" charset="0"/>
              <a:buChar char="•"/>
            </a:pPr>
            <a:endParaRPr lang="nl-NL" dirty="0" smtClean="0"/>
          </a:p>
          <a:p>
            <a:pPr>
              <a:buFont typeface="Arial" pitchFamily="34" charset="0"/>
              <a:buChar char="•"/>
            </a:pPr>
            <a:r>
              <a:rPr lang="nl-NL" b="1" dirty="0" smtClean="0"/>
              <a:t>Dierlijke</a:t>
            </a:r>
            <a:r>
              <a:rPr lang="nl-NL" dirty="0" smtClean="0"/>
              <a:t> eiwitten</a:t>
            </a:r>
          </a:p>
          <a:p>
            <a:pPr>
              <a:buFont typeface="Arial" pitchFamily="34" charset="0"/>
              <a:buChar char="•"/>
            </a:pPr>
            <a:endParaRPr lang="nl-NL" b="1" dirty="0" smtClean="0"/>
          </a:p>
          <a:p>
            <a:pPr>
              <a:buFont typeface="Arial" pitchFamily="34" charset="0"/>
              <a:buChar char="•"/>
            </a:pPr>
            <a:r>
              <a:rPr lang="nl-NL" b="1" dirty="0" smtClean="0"/>
              <a:t> Plantaardige</a:t>
            </a:r>
            <a:r>
              <a:rPr lang="nl-NL" dirty="0" smtClean="0"/>
              <a:t> eiwitten</a:t>
            </a:r>
          </a:p>
          <a:p>
            <a:pPr>
              <a:buFont typeface="Arial" pitchFamily="34" charset="0"/>
              <a:buChar char="•"/>
            </a:pPr>
            <a:endParaRPr lang="nl-NL" dirty="0" smtClean="0"/>
          </a:p>
          <a:p>
            <a:pPr>
              <a:buFont typeface="Arial" pitchFamily="34" charset="0"/>
              <a:buChar char="•"/>
            </a:pPr>
            <a:r>
              <a:rPr lang="nl-NL" b="1" dirty="0" smtClean="0"/>
              <a:t> </a:t>
            </a:r>
            <a:r>
              <a:rPr lang="nl-NL" dirty="0" smtClean="0"/>
              <a:t>Minimaal 10% en maximaal 25 %</a:t>
            </a:r>
            <a:endParaRPr lang="nl-NL"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descr="koolhydraten.jpg"/>
          <p:cNvPicPr>
            <a:picLocks noGrp="1" noChangeAspect="1"/>
          </p:cNvPicPr>
          <p:nvPr>
            <p:ph idx="1"/>
          </p:nvPr>
        </p:nvPicPr>
        <p:blipFill>
          <a:blip r:embed="rId3" cstate="print"/>
          <a:stretch>
            <a:fillRect/>
          </a:stretch>
        </p:blipFill>
        <p:spPr>
          <a:xfrm>
            <a:off x="6096000" y="4824984"/>
            <a:ext cx="3048000" cy="2033016"/>
          </a:xfrm>
        </p:spPr>
      </p:pic>
      <p:sp>
        <p:nvSpPr>
          <p:cNvPr id="2" name="Titel 1"/>
          <p:cNvSpPr>
            <a:spLocks noGrp="1"/>
          </p:cNvSpPr>
          <p:nvPr>
            <p:ph type="title"/>
          </p:nvPr>
        </p:nvSpPr>
        <p:spPr/>
        <p:txBody>
          <a:bodyPr/>
          <a:lstStyle/>
          <a:p>
            <a:r>
              <a:rPr lang="nl-NL" b="1" dirty="0" smtClean="0">
                <a:solidFill>
                  <a:srgbClr val="D3035C"/>
                </a:solidFill>
                <a:latin typeface="Kristen ITC" pitchFamily="66" charset="0"/>
              </a:rPr>
              <a:t>Koolhydraten</a:t>
            </a:r>
            <a:endParaRPr lang="nl-NL" dirty="0"/>
          </a:p>
        </p:txBody>
      </p:sp>
      <p:sp>
        <p:nvSpPr>
          <p:cNvPr id="5" name="Tekstvak 4"/>
          <p:cNvSpPr txBox="1"/>
          <p:nvPr/>
        </p:nvSpPr>
        <p:spPr>
          <a:xfrm>
            <a:off x="539552" y="1700808"/>
            <a:ext cx="8280920" cy="3693319"/>
          </a:xfrm>
          <a:prstGeom prst="rect">
            <a:avLst/>
          </a:prstGeom>
          <a:noFill/>
        </p:spPr>
        <p:txBody>
          <a:bodyPr wrap="square" rtlCol="0">
            <a:spAutoFit/>
          </a:bodyPr>
          <a:lstStyle/>
          <a:p>
            <a:pPr>
              <a:buFont typeface="Arial" pitchFamily="34" charset="0"/>
              <a:buChar char="•"/>
            </a:pPr>
            <a:r>
              <a:rPr lang="nl-NL" dirty="0" smtClean="0"/>
              <a:t> Energie (o.a. hersenen) </a:t>
            </a:r>
          </a:p>
          <a:p>
            <a:pPr>
              <a:buFont typeface="Arial" pitchFamily="34" charset="0"/>
              <a:buChar char="•"/>
            </a:pPr>
            <a:endParaRPr lang="nl-NL" dirty="0" smtClean="0"/>
          </a:p>
          <a:p>
            <a:pPr>
              <a:buFont typeface="Arial" pitchFamily="34" charset="0"/>
              <a:buChar char="•"/>
            </a:pPr>
            <a:r>
              <a:rPr lang="nl-NL" dirty="0" smtClean="0"/>
              <a:t>40-70 % van de energie uit koolhydraten</a:t>
            </a:r>
          </a:p>
          <a:p>
            <a:endParaRPr lang="nl-NL" dirty="0" smtClean="0"/>
          </a:p>
          <a:p>
            <a:pPr>
              <a:buFont typeface="Arial" pitchFamily="34" charset="0"/>
              <a:buChar char="•"/>
            </a:pPr>
            <a:r>
              <a:rPr lang="nl-NL" dirty="0" smtClean="0"/>
              <a:t>14 t/m 18 jaar: 40 % van alle calorieën in je voeding  moet uit koolhydraten komen. </a:t>
            </a:r>
          </a:p>
          <a:p>
            <a:pPr>
              <a:buFont typeface="Arial" pitchFamily="34" charset="0"/>
              <a:buChar char="•"/>
            </a:pPr>
            <a:endParaRPr lang="nl-NL" dirty="0" smtClean="0"/>
          </a:p>
          <a:p>
            <a:pPr>
              <a:buFont typeface="Arial" pitchFamily="34" charset="0"/>
              <a:buChar char="•"/>
            </a:pPr>
            <a:r>
              <a:rPr lang="nl-NL" dirty="0" smtClean="0"/>
              <a:t> </a:t>
            </a:r>
            <a:r>
              <a:rPr lang="nl-NL" b="1" dirty="0" smtClean="0"/>
              <a:t>Verteerbare koolhydraten:</a:t>
            </a:r>
            <a:r>
              <a:rPr lang="nl-NL" dirty="0" smtClean="0"/>
              <a:t/>
            </a:r>
            <a:br>
              <a:rPr lang="nl-NL" dirty="0" smtClean="0"/>
            </a:br>
            <a:r>
              <a:rPr lang="nl-NL" dirty="0" smtClean="0"/>
              <a:t>   Zetmeel en suiker</a:t>
            </a:r>
          </a:p>
          <a:p>
            <a:pPr>
              <a:buFont typeface="Arial" pitchFamily="34" charset="0"/>
              <a:buChar char="•"/>
            </a:pPr>
            <a:endParaRPr lang="nl-NL" dirty="0" smtClean="0"/>
          </a:p>
          <a:p>
            <a:pPr>
              <a:buFont typeface="Arial" pitchFamily="34" charset="0"/>
              <a:buChar char="•"/>
            </a:pPr>
            <a:r>
              <a:rPr lang="nl-NL" b="1" dirty="0" smtClean="0"/>
              <a:t>Niet verteerbare koolhydraten</a:t>
            </a:r>
            <a:r>
              <a:rPr lang="nl-NL" dirty="0" smtClean="0"/>
              <a:t>:</a:t>
            </a:r>
            <a:br>
              <a:rPr lang="nl-NL" dirty="0" smtClean="0"/>
            </a:br>
            <a:r>
              <a:rPr lang="nl-NL" dirty="0" smtClean="0"/>
              <a:t>  Voedingsvezels </a:t>
            </a:r>
          </a:p>
          <a:p>
            <a:pPr>
              <a:buFont typeface="Arial" pitchFamily="34" charset="0"/>
              <a:buChar char="•"/>
            </a:pPr>
            <a:endParaRPr lang="nl-NL" dirty="0" smtClean="0"/>
          </a:p>
          <a:p>
            <a:pPr>
              <a:buFont typeface="Arial" pitchFamily="34" charset="0"/>
              <a:buChar char="•"/>
            </a:pPr>
            <a:r>
              <a:rPr lang="nl-NL" dirty="0" smtClean="0"/>
              <a:t> Graanproducten (brood, pasta), aardappelen, peulvruchten, rijst</a:t>
            </a:r>
            <a:endParaRPr lang="nl-N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D3035C"/>
                </a:solidFill>
                <a:latin typeface="Kristen ITC" pitchFamily="66" charset="0"/>
              </a:rPr>
              <a:t>Vetten</a:t>
            </a:r>
            <a:endParaRPr lang="nl-NL" dirty="0"/>
          </a:p>
        </p:txBody>
      </p:sp>
      <p:sp>
        <p:nvSpPr>
          <p:cNvPr id="3" name="Tijdelijke aanduiding voor inhoud 2"/>
          <p:cNvSpPr>
            <a:spLocks noGrp="1"/>
          </p:cNvSpPr>
          <p:nvPr>
            <p:ph idx="1"/>
          </p:nvPr>
        </p:nvSpPr>
        <p:spPr>
          <a:xfrm>
            <a:off x="467544" y="1700808"/>
            <a:ext cx="3826768" cy="4525963"/>
          </a:xfrm>
        </p:spPr>
        <p:txBody>
          <a:bodyPr/>
          <a:lstStyle/>
          <a:p>
            <a:pPr>
              <a:buFont typeface="Wingdings" pitchFamily="2" charset="2"/>
              <a:buNone/>
            </a:pPr>
            <a:r>
              <a:rPr lang="nl-NL" b="1" u="sng" dirty="0" smtClean="0"/>
              <a:t>VERZADIGD VET</a:t>
            </a:r>
          </a:p>
          <a:p>
            <a:pPr>
              <a:buFont typeface="Wingdings" pitchFamily="2" charset="2"/>
              <a:buNone/>
            </a:pPr>
            <a:r>
              <a:rPr lang="nl-NL" b="1" i="1" dirty="0" smtClean="0"/>
              <a:t>= VERKEERD</a:t>
            </a:r>
          </a:p>
          <a:p>
            <a:pPr>
              <a:buFont typeface="Wingdings" pitchFamily="2" charset="2"/>
              <a:buNone/>
            </a:pPr>
            <a:endParaRPr lang="nl-NL" b="1" u="sng" dirty="0" smtClean="0"/>
          </a:p>
          <a:p>
            <a:pPr>
              <a:buFont typeface="Wingdings" pitchFamily="2" charset="2"/>
              <a:buNone/>
            </a:pPr>
            <a:r>
              <a:rPr lang="nl-NL" dirty="0" smtClean="0">
                <a:solidFill>
                  <a:srgbClr val="FF3300"/>
                </a:solidFill>
              </a:rPr>
              <a:t>Verhoogt risico op </a:t>
            </a:r>
          </a:p>
          <a:p>
            <a:pPr>
              <a:buFont typeface="Wingdings" pitchFamily="2" charset="2"/>
              <a:buNone/>
            </a:pPr>
            <a:r>
              <a:rPr lang="nl-NL" dirty="0" smtClean="0">
                <a:solidFill>
                  <a:srgbClr val="FF3300"/>
                </a:solidFill>
              </a:rPr>
              <a:t>hart- en vaatziekten</a:t>
            </a:r>
          </a:p>
          <a:p>
            <a:endParaRPr lang="nl-NL" dirty="0"/>
          </a:p>
        </p:txBody>
      </p:sp>
      <p:sp>
        <p:nvSpPr>
          <p:cNvPr id="5" name="Tekstvak 4"/>
          <p:cNvSpPr txBox="1"/>
          <p:nvPr/>
        </p:nvSpPr>
        <p:spPr>
          <a:xfrm>
            <a:off x="4716016" y="1340768"/>
            <a:ext cx="3888432" cy="3539430"/>
          </a:xfrm>
          <a:prstGeom prst="rect">
            <a:avLst/>
          </a:prstGeom>
          <a:noFill/>
        </p:spPr>
        <p:txBody>
          <a:bodyPr wrap="square" rtlCol="0">
            <a:spAutoFit/>
          </a:bodyPr>
          <a:lstStyle/>
          <a:p>
            <a:pPr>
              <a:buFont typeface="Wingdings" pitchFamily="2" charset="2"/>
              <a:buNone/>
            </a:pPr>
            <a:endParaRPr lang="nl-NL" sz="3200" b="1" u="sng" dirty="0" smtClean="0"/>
          </a:p>
          <a:p>
            <a:pPr>
              <a:buFont typeface="Wingdings" pitchFamily="2" charset="2"/>
              <a:buNone/>
            </a:pPr>
            <a:r>
              <a:rPr lang="nl-NL" sz="3200" b="1" u="sng" dirty="0" smtClean="0"/>
              <a:t>ONVERZADIGD VET</a:t>
            </a:r>
          </a:p>
          <a:p>
            <a:pPr>
              <a:buFont typeface="Wingdings" pitchFamily="2" charset="2"/>
              <a:buNone/>
            </a:pPr>
            <a:r>
              <a:rPr lang="nl-NL" sz="3200" b="1" i="1" dirty="0" smtClean="0"/>
              <a:t>= OK</a:t>
            </a:r>
          </a:p>
          <a:p>
            <a:pPr>
              <a:buFont typeface="Wingdings" pitchFamily="2" charset="2"/>
              <a:buNone/>
            </a:pPr>
            <a:endParaRPr lang="nl-NL" sz="3200" dirty="0" smtClean="0">
              <a:solidFill>
                <a:srgbClr val="009900"/>
              </a:solidFill>
            </a:endParaRPr>
          </a:p>
          <a:p>
            <a:pPr>
              <a:buFont typeface="Wingdings" pitchFamily="2" charset="2"/>
              <a:buNone/>
            </a:pPr>
            <a:r>
              <a:rPr lang="nl-NL" sz="3200" dirty="0" smtClean="0">
                <a:solidFill>
                  <a:srgbClr val="009900"/>
                </a:solidFill>
              </a:rPr>
              <a:t>Verlaagt risico op </a:t>
            </a:r>
          </a:p>
          <a:p>
            <a:pPr>
              <a:buFont typeface="Wingdings" pitchFamily="2" charset="2"/>
              <a:buNone/>
            </a:pPr>
            <a:r>
              <a:rPr lang="en-US" sz="3200" dirty="0" smtClean="0">
                <a:solidFill>
                  <a:srgbClr val="009900"/>
                </a:solidFill>
              </a:rPr>
              <a:t>h</a:t>
            </a:r>
            <a:r>
              <a:rPr lang="nl-NL" sz="3200" dirty="0" smtClean="0">
                <a:solidFill>
                  <a:srgbClr val="009900"/>
                </a:solidFill>
              </a:rPr>
              <a:t>art- en vaatziekten</a:t>
            </a:r>
          </a:p>
          <a:p>
            <a:endParaRPr lang="nl-NL" sz="3200" dirty="0"/>
          </a:p>
        </p:txBody>
      </p:sp>
      <p:pic>
        <p:nvPicPr>
          <p:cNvPr id="6" name="Afbeelding 5" descr="imagesCA7YTRHR.jpg"/>
          <p:cNvPicPr>
            <a:picLocks noChangeAspect="1"/>
          </p:cNvPicPr>
          <p:nvPr/>
        </p:nvPicPr>
        <p:blipFill>
          <a:blip r:embed="rId2" cstate="print"/>
          <a:stretch>
            <a:fillRect/>
          </a:stretch>
        </p:blipFill>
        <p:spPr>
          <a:xfrm>
            <a:off x="1043608" y="4869160"/>
            <a:ext cx="2175358" cy="1447602"/>
          </a:xfrm>
          <a:prstGeom prst="rect">
            <a:avLst/>
          </a:prstGeom>
        </p:spPr>
      </p:pic>
      <p:pic>
        <p:nvPicPr>
          <p:cNvPr id="7" name="Afbeelding 6" descr="zalm.gif"/>
          <p:cNvPicPr>
            <a:picLocks noChangeAspect="1"/>
          </p:cNvPicPr>
          <p:nvPr/>
        </p:nvPicPr>
        <p:blipFill>
          <a:blip r:embed="rId3" cstate="print"/>
          <a:stretch>
            <a:fillRect/>
          </a:stretch>
        </p:blipFill>
        <p:spPr>
          <a:xfrm>
            <a:off x="5436096" y="4797152"/>
            <a:ext cx="2376264" cy="153955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8" presetClass="emph" presetSubtype="0" fill="hold" nodeType="clickEffect">
                                  <p:stCondLst>
                                    <p:cond delay="0"/>
                                  </p:stCondLst>
                                  <p:childTnLst>
                                    <p:animRot by="21600000">
                                      <p:cBhvr>
                                        <p:cTn id="21" dur="2000" fill="hold"/>
                                        <p:tgtEl>
                                          <p:spTgt spid="3">
                                            <p:txEl>
                                              <p:pRg st="0" end="0"/>
                                            </p:txEl>
                                          </p:spTgt>
                                        </p:tgtEl>
                                        <p:attrNameLst>
                                          <p:attrName>r</p:attrName>
                                        </p:attrNameLst>
                                      </p:cBhvr>
                                    </p:animRot>
                                  </p:childTnLst>
                                </p:cTn>
                              </p:par>
                              <p:par>
                                <p:cTn id="22" presetID="8" presetClass="emph" presetSubtype="0" fill="hold" nodeType="withEffect">
                                  <p:stCondLst>
                                    <p:cond delay="0"/>
                                  </p:stCondLst>
                                  <p:childTnLst>
                                    <p:animRot by="21600000">
                                      <p:cBhvr>
                                        <p:cTn id="23" dur="2000" fill="hold"/>
                                        <p:tgtEl>
                                          <p:spTgt spid="3">
                                            <p:txEl>
                                              <p:pRg st="1" end="1"/>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5">
                                            <p:txEl>
                                              <p:pRg st="1" end="1"/>
                                            </p:txEl>
                                          </p:spTgt>
                                        </p:tgtEl>
                                        <p:attrNameLst>
                                          <p:attrName>style.visibility</p:attrName>
                                        </p:attrNameLst>
                                      </p:cBhvr>
                                      <p:to>
                                        <p:strVal val="visible"/>
                                      </p:to>
                                    </p:set>
                                    <p:anim calcmode="lin" valueType="num">
                                      <p:cBhvr additive="base">
                                        <p:cTn id="38"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5">
                                            <p:txEl>
                                              <p:pRg st="1" end="1"/>
                                            </p:txEl>
                                          </p:spTgt>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5">
                                            <p:txEl>
                                              <p:pRg st="2" end="2"/>
                                            </p:txEl>
                                          </p:spTgt>
                                        </p:tgtEl>
                                        <p:attrNameLst>
                                          <p:attrName>style.visibility</p:attrName>
                                        </p:attrNameLst>
                                      </p:cBhvr>
                                      <p:to>
                                        <p:strVal val="visible"/>
                                      </p:to>
                                    </p:set>
                                    <p:anim calcmode="lin" valueType="num">
                                      <p:cBhvr additive="base">
                                        <p:cTn id="42"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8" presetClass="emph" presetSubtype="0" fill="hold" nodeType="clickEffect">
                                  <p:stCondLst>
                                    <p:cond delay="0"/>
                                  </p:stCondLst>
                                  <p:childTnLst>
                                    <p:animRot by="21600000">
                                      <p:cBhvr>
                                        <p:cTn id="47" dur="2000" fill="hold"/>
                                        <p:tgtEl>
                                          <p:spTgt spid="5">
                                            <p:txEl>
                                              <p:pRg st="1" end="1"/>
                                            </p:txEl>
                                          </p:spTgt>
                                        </p:tgtEl>
                                        <p:attrNameLst>
                                          <p:attrName>r</p:attrName>
                                        </p:attrNameLst>
                                      </p:cBhvr>
                                    </p:animRot>
                                  </p:childTnLst>
                                </p:cTn>
                              </p:par>
                              <p:par>
                                <p:cTn id="48" presetID="8" presetClass="emph" presetSubtype="0" fill="hold" nodeType="withEffect">
                                  <p:stCondLst>
                                    <p:cond delay="0"/>
                                  </p:stCondLst>
                                  <p:childTnLst>
                                    <p:animRot by="21600000">
                                      <p:cBhvr>
                                        <p:cTn id="49" dur="2000" fill="hold"/>
                                        <p:tgtEl>
                                          <p:spTgt spid="5">
                                            <p:txEl>
                                              <p:pRg st="2" end="2"/>
                                            </p:txEl>
                                          </p:spTgt>
                                        </p:tgtEl>
                                        <p:attrNameLst>
                                          <p:attrName>r</p:attrName>
                                        </p:attrNameLst>
                                      </p:cBhvr>
                                    </p:animRo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5">
                                            <p:txEl>
                                              <p:pRg st="4" end="4"/>
                                            </p:txEl>
                                          </p:spTgt>
                                        </p:tgtEl>
                                        <p:attrNameLst>
                                          <p:attrName>style.visibility</p:attrName>
                                        </p:attrNameLst>
                                      </p:cBhvr>
                                      <p:to>
                                        <p:strVal val="visible"/>
                                      </p:to>
                                    </p:set>
                                    <p:anim calcmode="lin" valueType="num">
                                      <p:cBhvr additive="base">
                                        <p:cTn id="54"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5">
                                            <p:txEl>
                                              <p:pRg st="4" end="4"/>
                                            </p:txEl>
                                          </p:spTgt>
                                        </p:tgtEl>
                                        <p:attrNameLst>
                                          <p:attrName>ppt_y</p:attrName>
                                        </p:attrNameLst>
                                      </p:cBhvr>
                                      <p:tavLst>
                                        <p:tav tm="0">
                                          <p:val>
                                            <p:strVal val="1+#ppt_h/2"/>
                                          </p:val>
                                        </p:tav>
                                        <p:tav tm="100000">
                                          <p:val>
                                            <p:strVal val="#ppt_y"/>
                                          </p:val>
                                        </p:tav>
                                      </p:tavLst>
                                    </p:anim>
                                  </p:childTnLst>
                                </p:cTn>
                              </p:par>
                              <p:par>
                                <p:cTn id="56" presetID="2" presetClass="entr" presetSubtype="4" fill="hold" nodeType="withEffect">
                                  <p:stCondLst>
                                    <p:cond delay="0"/>
                                  </p:stCondLst>
                                  <p:childTnLst>
                                    <p:set>
                                      <p:cBhvr>
                                        <p:cTn id="57" dur="1" fill="hold">
                                          <p:stCondLst>
                                            <p:cond delay="0"/>
                                          </p:stCondLst>
                                        </p:cTn>
                                        <p:tgtEl>
                                          <p:spTgt spid="5">
                                            <p:txEl>
                                              <p:pRg st="5" end="5"/>
                                            </p:txEl>
                                          </p:spTgt>
                                        </p:tgtEl>
                                        <p:attrNameLst>
                                          <p:attrName>style.visibility</p:attrName>
                                        </p:attrNameLst>
                                      </p:cBhvr>
                                      <p:to>
                                        <p:strVal val="visible"/>
                                      </p:to>
                                    </p:set>
                                    <p:anim calcmode="lin" valueType="num">
                                      <p:cBhvr additive="base">
                                        <p:cTn id="58"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457200" y="1600200"/>
            <a:ext cx="3754760" cy="4565104"/>
          </a:xfrm>
        </p:spPr>
        <p:txBody>
          <a:bodyPr>
            <a:normAutofit fontScale="92500"/>
          </a:bodyPr>
          <a:lstStyle/>
          <a:p>
            <a:pPr>
              <a:buFont typeface="Wingdings" pitchFamily="2" charset="2"/>
              <a:buNone/>
            </a:pPr>
            <a:r>
              <a:rPr lang="nl-NL" b="1" u="sng" dirty="0" smtClean="0"/>
              <a:t>VERZADIGD VET</a:t>
            </a:r>
          </a:p>
          <a:p>
            <a:pPr>
              <a:buNone/>
            </a:pPr>
            <a:r>
              <a:rPr lang="nl-NL" dirty="0" smtClean="0">
                <a:solidFill>
                  <a:srgbClr val="FF3300"/>
                </a:solidFill>
              </a:rPr>
              <a:t>Boter</a:t>
            </a:r>
          </a:p>
          <a:p>
            <a:pPr>
              <a:buNone/>
            </a:pPr>
            <a:r>
              <a:rPr lang="nl-NL" dirty="0" smtClean="0">
                <a:solidFill>
                  <a:srgbClr val="FF3300"/>
                </a:solidFill>
              </a:rPr>
              <a:t>Volle melk(producten</a:t>
            </a:r>
            <a:r>
              <a:rPr lang="en-US" dirty="0" smtClean="0">
                <a:solidFill>
                  <a:srgbClr val="FF3300"/>
                </a:solidFill>
              </a:rPr>
              <a:t>)</a:t>
            </a:r>
            <a:endParaRPr lang="nl-NL" dirty="0" smtClean="0">
              <a:solidFill>
                <a:srgbClr val="FF3300"/>
              </a:solidFill>
            </a:endParaRPr>
          </a:p>
          <a:p>
            <a:pPr>
              <a:buNone/>
            </a:pPr>
            <a:r>
              <a:rPr lang="nl-NL" dirty="0" smtClean="0">
                <a:solidFill>
                  <a:srgbClr val="FF3300"/>
                </a:solidFill>
              </a:rPr>
              <a:t>Kaas</a:t>
            </a:r>
          </a:p>
          <a:p>
            <a:pPr>
              <a:buNone/>
            </a:pPr>
            <a:r>
              <a:rPr lang="nl-NL" dirty="0" smtClean="0">
                <a:solidFill>
                  <a:srgbClr val="FF3300"/>
                </a:solidFill>
              </a:rPr>
              <a:t>Harde Margarine</a:t>
            </a:r>
          </a:p>
          <a:p>
            <a:pPr>
              <a:buNone/>
            </a:pPr>
            <a:r>
              <a:rPr lang="nl-NL" dirty="0" smtClean="0">
                <a:solidFill>
                  <a:srgbClr val="FF3300"/>
                </a:solidFill>
              </a:rPr>
              <a:t>Vet vlees(waren)</a:t>
            </a:r>
          </a:p>
          <a:p>
            <a:pPr>
              <a:buNone/>
            </a:pPr>
            <a:r>
              <a:rPr lang="nl-NL" dirty="0" smtClean="0">
                <a:solidFill>
                  <a:srgbClr val="FF3300"/>
                </a:solidFill>
              </a:rPr>
              <a:t>Cacao</a:t>
            </a:r>
            <a:r>
              <a:rPr lang="en-US" dirty="0" smtClean="0">
                <a:solidFill>
                  <a:srgbClr val="FF3300"/>
                </a:solidFill>
              </a:rPr>
              <a:t>/</a:t>
            </a:r>
            <a:r>
              <a:rPr lang="nl-NL" dirty="0" smtClean="0">
                <a:solidFill>
                  <a:srgbClr val="FF3300"/>
                </a:solidFill>
              </a:rPr>
              <a:t>Kokos</a:t>
            </a:r>
            <a:endParaRPr lang="en-US" dirty="0" smtClean="0">
              <a:solidFill>
                <a:srgbClr val="FF3300"/>
              </a:solidFill>
            </a:endParaRPr>
          </a:p>
          <a:p>
            <a:pPr>
              <a:buNone/>
            </a:pPr>
            <a:r>
              <a:rPr lang="en-US" dirty="0" smtClean="0">
                <a:solidFill>
                  <a:srgbClr val="FF3300"/>
                </a:solidFill>
              </a:rPr>
              <a:t>Snacks/</a:t>
            </a:r>
            <a:r>
              <a:rPr lang="en-US" dirty="0" err="1" smtClean="0">
                <a:solidFill>
                  <a:srgbClr val="FF3300"/>
                </a:solidFill>
              </a:rPr>
              <a:t>Koek</a:t>
            </a:r>
            <a:r>
              <a:rPr lang="en-US" dirty="0" smtClean="0">
                <a:solidFill>
                  <a:srgbClr val="FF3300"/>
                </a:solidFill>
              </a:rPr>
              <a:t>/</a:t>
            </a:r>
            <a:r>
              <a:rPr lang="en-US" dirty="0" err="1" smtClean="0">
                <a:solidFill>
                  <a:srgbClr val="FF3300"/>
                </a:solidFill>
              </a:rPr>
              <a:t>Chocola</a:t>
            </a:r>
            <a:endParaRPr lang="nl-NL" dirty="0" smtClean="0">
              <a:solidFill>
                <a:srgbClr val="FF3300"/>
              </a:solidFill>
            </a:endParaRPr>
          </a:p>
          <a:p>
            <a:endParaRPr lang="nl-NL" dirty="0"/>
          </a:p>
        </p:txBody>
      </p:sp>
      <p:sp>
        <p:nvSpPr>
          <p:cNvPr id="4" name="Tekstvak 3"/>
          <p:cNvSpPr txBox="1"/>
          <p:nvPr/>
        </p:nvSpPr>
        <p:spPr>
          <a:xfrm>
            <a:off x="4283968" y="1628800"/>
            <a:ext cx="4464496" cy="3323987"/>
          </a:xfrm>
          <a:prstGeom prst="rect">
            <a:avLst/>
          </a:prstGeom>
          <a:noFill/>
        </p:spPr>
        <p:txBody>
          <a:bodyPr wrap="square" rtlCol="0">
            <a:spAutoFit/>
          </a:bodyPr>
          <a:lstStyle/>
          <a:p>
            <a:pPr>
              <a:buFont typeface="Wingdings" pitchFamily="2" charset="2"/>
              <a:buNone/>
            </a:pPr>
            <a:r>
              <a:rPr lang="nl-NL" sz="3000" b="1" u="sng" dirty="0" smtClean="0"/>
              <a:t>ONVERZADIGD VET</a:t>
            </a:r>
          </a:p>
          <a:p>
            <a:r>
              <a:rPr lang="nl-NL" sz="3000" dirty="0" smtClean="0">
                <a:solidFill>
                  <a:srgbClr val="009900"/>
                </a:solidFill>
              </a:rPr>
              <a:t>Dieet margarine/halvarine</a:t>
            </a:r>
          </a:p>
          <a:p>
            <a:r>
              <a:rPr lang="nl-NL" sz="3000" dirty="0" smtClean="0">
                <a:solidFill>
                  <a:srgbClr val="009900"/>
                </a:solidFill>
              </a:rPr>
              <a:t>Olie</a:t>
            </a:r>
          </a:p>
          <a:p>
            <a:r>
              <a:rPr lang="nl-NL" sz="3000" dirty="0" smtClean="0">
                <a:solidFill>
                  <a:srgbClr val="009900"/>
                </a:solidFill>
              </a:rPr>
              <a:t>Vis</a:t>
            </a:r>
          </a:p>
          <a:p>
            <a:r>
              <a:rPr lang="nl-NL" sz="3000" dirty="0" smtClean="0">
                <a:solidFill>
                  <a:srgbClr val="009900"/>
                </a:solidFill>
              </a:rPr>
              <a:t>Noten</a:t>
            </a:r>
          </a:p>
          <a:p>
            <a:r>
              <a:rPr lang="nl-NL" sz="3000" dirty="0" smtClean="0">
                <a:solidFill>
                  <a:srgbClr val="009900"/>
                </a:solidFill>
              </a:rPr>
              <a:t>Olijven</a:t>
            </a:r>
          </a:p>
          <a:p>
            <a:r>
              <a:rPr lang="nl-NL" sz="3000" dirty="0" smtClean="0">
                <a:solidFill>
                  <a:srgbClr val="009900"/>
                </a:solidFill>
              </a:rPr>
              <a:t>Zaden / granen</a:t>
            </a:r>
            <a:endParaRPr lang="nl-NL" sz="3000" dirty="0">
              <a:solidFill>
                <a:srgbClr val="0099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a:buNone/>
            </a:pPr>
            <a:r>
              <a:rPr lang="nl-NL" b="1" dirty="0" smtClean="0"/>
              <a:t>Cholesterol</a:t>
            </a:r>
          </a:p>
          <a:p>
            <a:pPr>
              <a:buNone/>
            </a:pPr>
            <a:endParaRPr lang="nl-NL" i="1" dirty="0" smtClean="0"/>
          </a:p>
          <a:p>
            <a:r>
              <a:rPr lang="nl-NL" sz="2000" dirty="0" smtClean="0"/>
              <a:t>In vet zit cholesterol</a:t>
            </a:r>
          </a:p>
          <a:p>
            <a:r>
              <a:rPr lang="nl-NL" sz="2000" dirty="0" smtClean="0"/>
              <a:t>LDL  (slecht)</a:t>
            </a:r>
          </a:p>
          <a:p>
            <a:r>
              <a:rPr lang="nl-NL" sz="2000" dirty="0" smtClean="0"/>
              <a:t>HDL (goed)</a:t>
            </a:r>
            <a:endParaRPr lang="nl-NL" sz="2000" dirty="0"/>
          </a:p>
        </p:txBody>
      </p:sp>
      <p:sp>
        <p:nvSpPr>
          <p:cNvPr id="4" name="Tekstvak 3"/>
          <p:cNvSpPr txBox="1"/>
          <p:nvPr/>
        </p:nvSpPr>
        <p:spPr>
          <a:xfrm>
            <a:off x="683568" y="548680"/>
            <a:ext cx="6624736" cy="769441"/>
          </a:xfrm>
          <a:prstGeom prst="rect">
            <a:avLst/>
          </a:prstGeom>
          <a:noFill/>
        </p:spPr>
        <p:txBody>
          <a:bodyPr wrap="square" rtlCol="0">
            <a:spAutoFit/>
          </a:bodyPr>
          <a:lstStyle/>
          <a:p>
            <a:pPr algn="ctr"/>
            <a:r>
              <a:rPr lang="nl-NL" sz="4400" b="1" dirty="0" smtClean="0">
                <a:solidFill>
                  <a:srgbClr val="D3035C"/>
                </a:solidFill>
                <a:latin typeface="Kristen ITC" pitchFamily="66" charset="0"/>
              </a:rPr>
              <a:t>Vetten</a:t>
            </a:r>
            <a:endParaRPr lang="nl-NL" sz="4400" dirty="0"/>
          </a:p>
        </p:txBody>
      </p:sp>
      <p:pic>
        <p:nvPicPr>
          <p:cNvPr id="5" name="Afbeelding 4" descr="2eb5a9b1f7584395e92ab6a0c041aad0MS5qcGc=.jpg"/>
          <p:cNvPicPr>
            <a:picLocks noChangeAspect="1"/>
          </p:cNvPicPr>
          <p:nvPr/>
        </p:nvPicPr>
        <p:blipFill>
          <a:blip r:embed="rId2" cstate="print"/>
          <a:stretch>
            <a:fillRect/>
          </a:stretch>
        </p:blipFill>
        <p:spPr>
          <a:xfrm>
            <a:off x="2411760" y="2852936"/>
            <a:ext cx="2743200" cy="2171700"/>
          </a:xfrm>
          <a:prstGeom prst="rect">
            <a:avLst/>
          </a:prstGeom>
        </p:spPr>
      </p:pic>
      <p:pic>
        <p:nvPicPr>
          <p:cNvPr id="6" name="Afbeelding 5" descr="9037217-cholesterol-plaque-in-slagader-atherosclerose-afbeelding.jpg"/>
          <p:cNvPicPr>
            <a:picLocks noChangeAspect="1"/>
          </p:cNvPicPr>
          <p:nvPr/>
        </p:nvPicPr>
        <p:blipFill>
          <a:blip r:embed="rId3" cstate="print"/>
          <a:stretch>
            <a:fillRect/>
          </a:stretch>
        </p:blipFill>
        <p:spPr>
          <a:xfrm>
            <a:off x="6444208" y="476672"/>
            <a:ext cx="2304256" cy="230425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D3035C"/>
                </a:solidFill>
                <a:latin typeface="Kristen ITC" pitchFamily="66" charset="0"/>
              </a:rPr>
              <a:t>Energie</a:t>
            </a:r>
            <a:endParaRPr lang="nl-NL" dirty="0"/>
          </a:p>
        </p:txBody>
      </p:sp>
      <p:sp>
        <p:nvSpPr>
          <p:cNvPr id="3" name="Tijdelijke aanduiding voor inhoud 2"/>
          <p:cNvSpPr>
            <a:spLocks noGrp="1"/>
          </p:cNvSpPr>
          <p:nvPr>
            <p:ph idx="1"/>
          </p:nvPr>
        </p:nvSpPr>
        <p:spPr/>
        <p:txBody>
          <a:bodyPr>
            <a:normAutofit/>
          </a:bodyPr>
          <a:lstStyle/>
          <a:p>
            <a:pPr>
              <a:buNone/>
            </a:pPr>
            <a:r>
              <a:rPr lang="nl-BE" sz="2000" dirty="0" smtClean="0">
                <a:latin typeface="Tahoma" pitchFamily="34" charset="0"/>
                <a:ea typeface="Tahoma" pitchFamily="34" charset="0"/>
                <a:cs typeface="Tahoma" pitchFamily="34" charset="0"/>
              </a:rPr>
              <a:t>Vetten, koolhydraten, eiwitten en alcohol leveren energie.</a:t>
            </a:r>
          </a:p>
          <a:p>
            <a:pPr>
              <a:buNone/>
            </a:pPr>
            <a:endParaRPr lang="nl-BE" sz="2000" b="1" dirty="0">
              <a:latin typeface="Tahoma" pitchFamily="34" charset="0"/>
              <a:ea typeface="Tahoma" pitchFamily="34" charset="0"/>
              <a:cs typeface="Tahoma" pitchFamily="34" charset="0"/>
            </a:endParaRPr>
          </a:p>
          <a:p>
            <a:pPr>
              <a:buNone/>
            </a:pPr>
            <a:r>
              <a:rPr lang="nl-BE" sz="2000" b="1" dirty="0" smtClean="0">
                <a:latin typeface="Tahoma" pitchFamily="34" charset="0"/>
                <a:ea typeface="Tahoma" pitchFamily="34" charset="0"/>
                <a:cs typeface="Tahoma" pitchFamily="34" charset="0"/>
              </a:rPr>
              <a:t>kcal of </a:t>
            </a:r>
            <a:r>
              <a:rPr lang="nl-BE" sz="2000" b="1" dirty="0" err="1" smtClean="0">
                <a:latin typeface="Tahoma" pitchFamily="34" charset="0"/>
                <a:ea typeface="Tahoma" pitchFamily="34" charset="0"/>
                <a:cs typeface="Tahoma" pitchFamily="34" charset="0"/>
              </a:rPr>
              <a:t>kj</a:t>
            </a:r>
            <a:r>
              <a:rPr lang="nl-BE" sz="2000" b="1" dirty="0" smtClean="0">
                <a:latin typeface="Tahoma" pitchFamily="34" charset="0"/>
                <a:ea typeface="Tahoma" pitchFamily="34" charset="0"/>
                <a:cs typeface="Tahoma" pitchFamily="34" charset="0"/>
              </a:rPr>
              <a:t/>
            </a:r>
            <a:br>
              <a:rPr lang="nl-BE" sz="2000" b="1" dirty="0" smtClean="0">
                <a:latin typeface="Tahoma" pitchFamily="34" charset="0"/>
                <a:ea typeface="Tahoma" pitchFamily="34" charset="0"/>
                <a:cs typeface="Tahoma" pitchFamily="34" charset="0"/>
              </a:rPr>
            </a:br>
            <a:r>
              <a:rPr lang="nl-BE" sz="2000" b="1" dirty="0" smtClean="0">
                <a:latin typeface="Tahoma" pitchFamily="34" charset="0"/>
                <a:ea typeface="Tahoma" pitchFamily="34" charset="0"/>
                <a:cs typeface="Tahoma" pitchFamily="34" charset="0"/>
              </a:rPr>
              <a:t>1kcal =4,186 </a:t>
            </a:r>
            <a:r>
              <a:rPr lang="nl-BE" sz="2000" b="1" dirty="0" err="1" smtClean="0">
                <a:latin typeface="Tahoma" pitchFamily="34" charset="0"/>
                <a:ea typeface="Tahoma" pitchFamily="34" charset="0"/>
                <a:cs typeface="Tahoma" pitchFamily="34" charset="0"/>
              </a:rPr>
              <a:t>kj</a:t>
            </a:r>
            <a:endParaRPr lang="nl-BE" sz="2000" b="1" dirty="0">
              <a:latin typeface="Tahoma" pitchFamily="34" charset="0"/>
              <a:ea typeface="Tahoma" pitchFamily="34" charset="0"/>
              <a:cs typeface="Tahoma" pitchFamily="34" charset="0"/>
            </a:endParaRPr>
          </a:p>
          <a:p>
            <a:pPr>
              <a:lnSpc>
                <a:spcPct val="80000"/>
              </a:lnSpc>
              <a:buNone/>
              <a:defRPr/>
            </a:pPr>
            <a:endParaRPr lang="nl-BE" sz="2000" b="1" dirty="0" smtClean="0">
              <a:latin typeface="Tahoma" pitchFamily="34" charset="0"/>
              <a:ea typeface="Tahoma" pitchFamily="34" charset="0"/>
              <a:cs typeface="Tahoma" pitchFamily="34" charset="0"/>
            </a:endParaRPr>
          </a:p>
          <a:p>
            <a:pPr>
              <a:lnSpc>
                <a:spcPct val="80000"/>
              </a:lnSpc>
              <a:buNone/>
              <a:defRPr/>
            </a:pPr>
            <a:r>
              <a:rPr lang="nl-BE" sz="2000" b="1" dirty="0" smtClean="0">
                <a:latin typeface="Tahoma" pitchFamily="34" charset="0"/>
                <a:ea typeface="Tahoma" pitchFamily="34" charset="0"/>
                <a:cs typeface="Tahoma" pitchFamily="34" charset="0"/>
              </a:rPr>
              <a:t>1 </a:t>
            </a:r>
            <a:r>
              <a:rPr lang="nl-BE" sz="2000" b="1" dirty="0">
                <a:latin typeface="Tahoma" pitchFamily="34" charset="0"/>
                <a:ea typeface="Tahoma" pitchFamily="34" charset="0"/>
                <a:cs typeface="Tahoma" pitchFamily="34" charset="0"/>
              </a:rPr>
              <a:t>gram vet </a:t>
            </a:r>
            <a:r>
              <a:rPr lang="nl-BE" sz="2000" b="1" dirty="0" smtClean="0">
                <a:latin typeface="Tahoma" pitchFamily="34" charset="0"/>
                <a:ea typeface="Tahoma" pitchFamily="34" charset="0"/>
                <a:cs typeface="Tahoma" pitchFamily="34" charset="0"/>
              </a:rPr>
              <a:t> 		= </a:t>
            </a:r>
            <a:r>
              <a:rPr lang="nl-BE" sz="2000" b="1" dirty="0">
                <a:latin typeface="Tahoma" pitchFamily="34" charset="0"/>
                <a:ea typeface="Tahoma" pitchFamily="34" charset="0"/>
                <a:cs typeface="Tahoma" pitchFamily="34" charset="0"/>
              </a:rPr>
              <a:t>9 </a:t>
            </a:r>
            <a:r>
              <a:rPr lang="nl-BE" sz="2000" b="1" dirty="0" smtClean="0">
                <a:latin typeface="Tahoma" pitchFamily="34" charset="0"/>
                <a:ea typeface="Tahoma" pitchFamily="34" charset="0"/>
                <a:cs typeface="Tahoma" pitchFamily="34" charset="0"/>
              </a:rPr>
              <a:t>kcal</a:t>
            </a:r>
          </a:p>
          <a:p>
            <a:pPr>
              <a:lnSpc>
                <a:spcPct val="80000"/>
              </a:lnSpc>
              <a:buNone/>
              <a:defRPr/>
            </a:pPr>
            <a:r>
              <a:rPr lang="nl-BE" sz="2000" b="1" dirty="0" smtClean="0">
                <a:latin typeface="Tahoma" pitchFamily="34" charset="0"/>
                <a:ea typeface="Tahoma" pitchFamily="34" charset="0"/>
                <a:cs typeface="Tahoma" pitchFamily="34" charset="0"/>
              </a:rPr>
              <a:t>1 </a:t>
            </a:r>
            <a:r>
              <a:rPr lang="nl-BE" sz="2000" b="1" dirty="0">
                <a:latin typeface="Tahoma" pitchFamily="34" charset="0"/>
                <a:ea typeface="Tahoma" pitchFamily="34" charset="0"/>
                <a:cs typeface="Tahoma" pitchFamily="34" charset="0"/>
              </a:rPr>
              <a:t>gram koolhydraten = 4 </a:t>
            </a:r>
            <a:r>
              <a:rPr lang="nl-BE" sz="2000" b="1" dirty="0" smtClean="0">
                <a:latin typeface="Tahoma" pitchFamily="34" charset="0"/>
                <a:ea typeface="Tahoma" pitchFamily="34" charset="0"/>
                <a:cs typeface="Tahoma" pitchFamily="34" charset="0"/>
              </a:rPr>
              <a:t>kcal </a:t>
            </a:r>
          </a:p>
          <a:p>
            <a:pPr>
              <a:lnSpc>
                <a:spcPct val="80000"/>
              </a:lnSpc>
              <a:buNone/>
              <a:defRPr/>
            </a:pPr>
            <a:r>
              <a:rPr lang="nl-BE" sz="2000" b="1" dirty="0" smtClean="0">
                <a:latin typeface="Tahoma" pitchFamily="34" charset="0"/>
                <a:ea typeface="Tahoma" pitchFamily="34" charset="0"/>
                <a:cs typeface="Tahoma" pitchFamily="34" charset="0"/>
              </a:rPr>
              <a:t>1 </a:t>
            </a:r>
            <a:r>
              <a:rPr lang="nl-BE" sz="2000" b="1" dirty="0">
                <a:latin typeface="Tahoma" pitchFamily="34" charset="0"/>
                <a:ea typeface="Tahoma" pitchFamily="34" charset="0"/>
                <a:cs typeface="Tahoma" pitchFamily="34" charset="0"/>
              </a:rPr>
              <a:t>gram eiwit </a:t>
            </a:r>
            <a:r>
              <a:rPr lang="nl-BE" sz="2000" b="1" dirty="0" smtClean="0">
                <a:latin typeface="Tahoma" pitchFamily="34" charset="0"/>
                <a:ea typeface="Tahoma" pitchFamily="34" charset="0"/>
                <a:cs typeface="Tahoma" pitchFamily="34" charset="0"/>
              </a:rPr>
              <a:t> 		= </a:t>
            </a:r>
            <a:r>
              <a:rPr lang="nl-BE" sz="2000" b="1" dirty="0">
                <a:latin typeface="Tahoma" pitchFamily="34" charset="0"/>
                <a:ea typeface="Tahoma" pitchFamily="34" charset="0"/>
                <a:cs typeface="Tahoma" pitchFamily="34" charset="0"/>
              </a:rPr>
              <a:t>4 </a:t>
            </a:r>
            <a:r>
              <a:rPr lang="nl-BE" sz="2000" b="1" dirty="0" smtClean="0">
                <a:latin typeface="Tahoma" pitchFamily="34" charset="0"/>
                <a:ea typeface="Tahoma" pitchFamily="34" charset="0"/>
                <a:cs typeface="Tahoma" pitchFamily="34" charset="0"/>
              </a:rPr>
              <a:t>kcal </a:t>
            </a:r>
          </a:p>
          <a:p>
            <a:pPr>
              <a:lnSpc>
                <a:spcPct val="80000"/>
              </a:lnSpc>
              <a:buNone/>
              <a:defRPr/>
            </a:pPr>
            <a:r>
              <a:rPr lang="nl-BE" sz="2000" b="1" dirty="0" smtClean="0">
                <a:latin typeface="Tahoma" pitchFamily="34" charset="0"/>
                <a:ea typeface="Tahoma" pitchFamily="34" charset="0"/>
                <a:cs typeface="Tahoma" pitchFamily="34" charset="0"/>
              </a:rPr>
              <a:t>1 </a:t>
            </a:r>
            <a:r>
              <a:rPr lang="nl-BE" sz="2000" b="1" dirty="0">
                <a:latin typeface="Tahoma" pitchFamily="34" charset="0"/>
                <a:ea typeface="Tahoma" pitchFamily="34" charset="0"/>
                <a:cs typeface="Tahoma" pitchFamily="34" charset="0"/>
              </a:rPr>
              <a:t>gram alcohol </a:t>
            </a:r>
            <a:r>
              <a:rPr lang="nl-BE" sz="2000" b="1" dirty="0" smtClean="0">
                <a:latin typeface="Tahoma" pitchFamily="34" charset="0"/>
                <a:ea typeface="Tahoma" pitchFamily="34" charset="0"/>
                <a:cs typeface="Tahoma" pitchFamily="34" charset="0"/>
              </a:rPr>
              <a:t> 	= </a:t>
            </a:r>
            <a:r>
              <a:rPr lang="nl-BE" sz="2000" b="1" dirty="0">
                <a:latin typeface="Tahoma" pitchFamily="34" charset="0"/>
                <a:ea typeface="Tahoma" pitchFamily="34" charset="0"/>
                <a:cs typeface="Tahoma" pitchFamily="34" charset="0"/>
              </a:rPr>
              <a:t>7 </a:t>
            </a:r>
            <a:r>
              <a:rPr lang="nl-BE" sz="2000" b="1" dirty="0" smtClean="0">
                <a:latin typeface="Tahoma" pitchFamily="34" charset="0"/>
                <a:ea typeface="Tahoma" pitchFamily="34" charset="0"/>
                <a:cs typeface="Tahoma" pitchFamily="34" charset="0"/>
              </a:rPr>
              <a:t>kcal</a:t>
            </a:r>
          </a:p>
          <a:p>
            <a:pPr>
              <a:lnSpc>
                <a:spcPct val="80000"/>
              </a:lnSpc>
              <a:buNone/>
              <a:defRPr/>
            </a:pPr>
            <a:endParaRPr lang="nl-BE" sz="2000" b="1" dirty="0">
              <a:latin typeface="Tahoma" pitchFamily="34" charset="0"/>
              <a:ea typeface="Tahoma" pitchFamily="34" charset="0"/>
              <a:cs typeface="Tahoma" pitchFamily="34" charset="0"/>
            </a:endParaRPr>
          </a:p>
          <a:p>
            <a:pPr>
              <a:buNone/>
            </a:pPr>
            <a:endParaRPr lang="nl-NL" sz="2000" dirty="0"/>
          </a:p>
        </p:txBody>
      </p:sp>
      <p:pic>
        <p:nvPicPr>
          <p:cNvPr id="4" name="Afbeelding 3" descr="m217823239.jpg"/>
          <p:cNvPicPr>
            <a:picLocks noChangeAspect="1"/>
          </p:cNvPicPr>
          <p:nvPr/>
        </p:nvPicPr>
        <p:blipFill>
          <a:blip r:embed="rId3" cstate="print"/>
          <a:stretch>
            <a:fillRect/>
          </a:stretch>
        </p:blipFill>
        <p:spPr>
          <a:xfrm>
            <a:off x="5292080" y="2852936"/>
            <a:ext cx="3158285" cy="3463032"/>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917</Words>
  <Application>Microsoft Office PowerPoint</Application>
  <PresentationFormat>Diavoorstelling (4:3)</PresentationFormat>
  <Paragraphs>149</Paragraphs>
  <Slides>17</Slides>
  <Notes>11</Notes>
  <HiddenSlides>0</HiddenSlides>
  <MMClips>0</MMClips>
  <ScaleCrop>false</ScaleCrop>
  <HeadingPairs>
    <vt:vector size="4" baseType="variant">
      <vt:variant>
        <vt:lpstr>Thema</vt:lpstr>
      </vt:variant>
      <vt:variant>
        <vt:i4>1</vt:i4>
      </vt:variant>
      <vt:variant>
        <vt:lpstr>Diatitels</vt:lpstr>
      </vt:variant>
      <vt:variant>
        <vt:i4>17</vt:i4>
      </vt:variant>
    </vt:vector>
  </HeadingPairs>
  <TitlesOfParts>
    <vt:vector size="18" baseType="lpstr">
      <vt:lpstr>Office-thema</vt:lpstr>
      <vt:lpstr>Cursus Voeding</vt:lpstr>
      <vt:lpstr>Bouwstoffen</vt:lpstr>
      <vt:lpstr>Brandstof</vt:lpstr>
      <vt:lpstr>Eiwitten</vt:lpstr>
      <vt:lpstr>Koolhydraten</vt:lpstr>
      <vt:lpstr>Vetten</vt:lpstr>
      <vt:lpstr>Dia 7</vt:lpstr>
      <vt:lpstr>Dia 8</vt:lpstr>
      <vt:lpstr>Energie</vt:lpstr>
      <vt:lpstr>Energiebalans</vt:lpstr>
      <vt:lpstr>Dia 11</vt:lpstr>
      <vt:lpstr>Energiebehoefte</vt:lpstr>
      <vt:lpstr>Wat is jouw energiebehoefte?</vt:lpstr>
      <vt:lpstr>Aanbevolen dagelijkse hoeveelheden</vt:lpstr>
      <vt:lpstr>BMI (body mass index)</vt:lpstr>
      <vt:lpstr>Test jezelf…</vt:lpstr>
      <vt:lpstr>Thuisopdracht: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Cursus Voeding</dc:title>
  <dc:creator>Andries Scholing</dc:creator>
  <cp:lastModifiedBy>Simon Boels</cp:lastModifiedBy>
  <cp:revision>42</cp:revision>
  <dcterms:created xsi:type="dcterms:W3CDTF">2012-04-05T12:28:49Z</dcterms:created>
  <dcterms:modified xsi:type="dcterms:W3CDTF">2014-04-19T13:51:12Z</dcterms:modified>
</cp:coreProperties>
</file>